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  <p:sldMasterId id="2147483672" r:id="rId5"/>
  </p:sldMasterIdLst>
  <p:notesMasterIdLst>
    <p:notesMasterId r:id="rId16"/>
  </p:notesMasterIdLst>
  <p:handoutMasterIdLst>
    <p:handoutMasterId r:id="rId17"/>
  </p:handoutMasterIdLst>
  <p:sldIdLst>
    <p:sldId id="4719" r:id="rId6"/>
    <p:sldId id="5686" r:id="rId7"/>
    <p:sldId id="5688" r:id="rId8"/>
    <p:sldId id="3628" r:id="rId9"/>
    <p:sldId id="2638" r:id="rId10"/>
    <p:sldId id="3869" r:id="rId11"/>
    <p:sldId id="5687" r:id="rId12"/>
    <p:sldId id="3972" r:id="rId13"/>
    <p:sldId id="1077" r:id="rId14"/>
    <p:sldId id="5639" r:id="rId15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72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1D7"/>
    <a:srgbClr val="CD3CAD"/>
    <a:srgbClr val="FFFF00"/>
    <a:srgbClr val="EDEDED"/>
    <a:srgbClr val="E40046"/>
    <a:srgbClr val="F0B323"/>
    <a:srgbClr val="56C271"/>
    <a:srgbClr val="414141"/>
    <a:srgbClr val="D2D755"/>
    <a:srgbClr val="FF8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4A0E3-97E9-43B9-A25E-9364C46E869E}" v="2" dt="2019-11-14T07:42:17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235" y="58"/>
      </p:cViewPr>
      <p:guideLst>
        <p:guide pos="1572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E1D8-4C98-8190-B3D8595BAB0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E1D8-4C98-8190-B3D8595BAB0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D8-4C98-8190-B3D8595BAB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7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60AF-42AC-89EE-5A7AEE34D7F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60AF-42AC-89EE-5A7AEE34D7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AF-42AC-89EE-5A7AEE34D7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4FB0-4F49-9089-ADAAF006AE7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FB0-4F49-9089-ADAAF006AE7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B0-4F49-9089-ADAAF006A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1E3D-49CB-8DB2-11CFD1EDC9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1E3D-49CB-8DB2-11CFD1EDC9E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3D-49CB-8DB2-11CFD1EDC9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DE84-D7B3-4797-B14D-77424657396D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97186-519D-4532-81F6-43370D5C51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959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597EC-6BB0-461C-B045-D257C6C8821E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BB14C-7D58-4C6F-8674-35D4E28D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55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Talking points MUST cover: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year’s Finastra internal hackathon will now, for the first time, open up to external developers all over the world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hackathon will run VIRTUALLY from November until December 5</a:t>
            </a:r>
            <a:r>
              <a:rPr lang="en-GB" baseline="30000" dirty="0"/>
              <a:t>th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onsite City Hacks will run December 3-5</a:t>
            </a:r>
            <a:r>
              <a:rPr lang="en-GB" baseline="30000" dirty="0"/>
              <a:t>th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Thank you to all who submitted their hackathon brand names - Karim El </a:t>
            </a:r>
            <a:r>
              <a:rPr lang="en-GB" dirty="0" err="1"/>
              <a:t>Mourabet</a:t>
            </a:r>
            <a:r>
              <a:rPr lang="en-GB" dirty="0"/>
              <a:t> from the Global Services team in Dubai – came up with the winning name, Hack to the Future.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BB14C-7D58-4C6F-8674-35D4E28D7A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1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BB14C-7D58-4C6F-8674-35D4E28D7AD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12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Talking points MUST cover: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year’s Finastra internal hackathon will now, for the first time, open up to external developers all over the world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hackathon will run VIRTUALLY from November until December 5</a:t>
            </a:r>
            <a:r>
              <a:rPr lang="en-GB" baseline="30000" dirty="0"/>
              <a:t>th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onsite City Hacks will run December 3-5</a:t>
            </a:r>
            <a:r>
              <a:rPr lang="en-GB" baseline="30000" dirty="0"/>
              <a:t>th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Thank you to all who submitted their hackathon brand names - Karim El </a:t>
            </a:r>
            <a:r>
              <a:rPr lang="en-GB" dirty="0" err="1"/>
              <a:t>Mourabet</a:t>
            </a:r>
            <a:r>
              <a:rPr lang="en-GB" dirty="0"/>
              <a:t> from the Global Services team in Dubai – came up with the winning name, Hack to the Future.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BB14C-7D58-4C6F-8674-35D4E28D7A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3.jpg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4.emf"/><Relationship Id="rId2" Type="http://schemas.openxmlformats.org/officeDocument/2006/relationships/tags" Target="../tags/tag2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5.emf"/><Relationship Id="rId2" Type="http://schemas.openxmlformats.org/officeDocument/2006/relationships/tags" Target="../tags/tag2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96313712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2168B3C-FC14-4A06-A052-DE8293BC96C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93" cy="6857950"/>
          </a:xfrm>
          <a:prstGeom prst="rect">
            <a:avLst/>
          </a:prstGeom>
        </p:spPr>
      </p:pic>
      <p:sp>
        <p:nvSpPr>
          <p:cNvPr id="37" name="TitleRectangle"/>
          <p:cNvSpPr>
            <a:spLocks/>
          </p:cNvSpPr>
          <p:nvPr userDrawn="1"/>
        </p:nvSpPr>
        <p:spPr bwMode="white">
          <a:xfrm>
            <a:off x="2836216" y="-1"/>
            <a:ext cx="9355784" cy="4048477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GB" sz="1837" baseline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GB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3085967" y="1463556"/>
            <a:ext cx="8478152" cy="502445"/>
          </a:xfrm>
          <a:prstGeom prst="rect">
            <a:avLst/>
          </a:prstGeom>
        </p:spPr>
        <p:txBody>
          <a:bodyPr/>
          <a:lstStyle>
            <a:lvl1pPr>
              <a:defRPr sz="3265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GB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3085967" y="3182433"/>
            <a:ext cx="8478152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GB" noProof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3085967" y="3652560"/>
            <a:ext cx="847815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GB" sz="1428" baseline="0" noProof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n-GB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eaLnBrk="0" hangingPunct="0"/>
            <a:r>
              <a:rPr lang="en-GB" sz="816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grpSp>
        <p:nvGrpSpPr>
          <p:cNvPr id="15" name="LogoImage">
            <a:extLst>
              <a:ext uri="{FF2B5EF4-FFF2-40B4-BE49-F238E27FC236}">
                <a16:creationId xmlns:a16="http://schemas.microsoft.com/office/drawing/2014/main" id="{EAB2229D-6370-488C-937F-1A93CFBD70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90573" y="263459"/>
            <a:ext cx="1741648" cy="553873"/>
            <a:chOff x="0" y="973"/>
            <a:chExt cx="7680" cy="2374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8E86CEE8-2C1E-45F7-BFA1-BEDA55D3573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sz="1837">
                <a:latin typeface="+mn-lt"/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B2102CC-8FC1-437F-921D-FAB1EA6588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sz="1837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43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07200"/>
            <a:ext cx="7529512" cy="1512000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380400"/>
            <a:ext cx="7529512" cy="1500187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98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44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8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0441" y="1807200"/>
            <a:ext cx="4252913" cy="1512000"/>
          </a:xfrm>
        </p:spPr>
        <p:txBody>
          <a:bodyPr anchor="b" anchorCtr="0"/>
          <a:lstStyle>
            <a:lvl1pPr algn="l">
              <a:defRPr sz="5400" cap="none" baseline="0"/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7" y="3541519"/>
            <a:ext cx="4252913" cy="70699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3888" y="4248512"/>
            <a:ext cx="4252912" cy="3514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623888" y="4955505"/>
            <a:ext cx="2781390" cy="1426245"/>
            <a:chOff x="623888" y="4955505"/>
            <a:chExt cx="2781390" cy="1426245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978056" y="4973216"/>
              <a:ext cx="2427222" cy="14085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1500"/>
                </a:spcBef>
              </a:pPr>
              <a:r>
                <a:rPr lang="en-US" sz="1400" noProof="0">
                  <a:solidFill>
                    <a:schemeClr val="tx2"/>
                  </a:solidFill>
                </a:rPr>
                <a:t>@FinastraFS</a:t>
              </a:r>
            </a:p>
            <a:p>
              <a:pPr>
                <a:spcBef>
                  <a:spcPts val="1500"/>
                </a:spcBef>
              </a:pPr>
              <a:r>
                <a:rPr lang="en-US" sz="1400" noProof="0">
                  <a:solidFill>
                    <a:schemeClr val="tx2"/>
                  </a:solidFill>
                </a:rPr>
                <a:t>Finastra</a:t>
              </a:r>
              <a:r>
                <a:rPr lang="en-US" sz="1400" baseline="0" noProof="0">
                  <a:solidFill>
                    <a:schemeClr val="tx2"/>
                  </a:solidFill>
                </a:rPr>
                <a:t> LinkedIn</a:t>
              </a:r>
            </a:p>
            <a:p>
              <a:pPr>
                <a:spcBef>
                  <a:spcPts val="1500"/>
                </a:spcBef>
              </a:pPr>
              <a:r>
                <a:rPr lang="en-US" sz="1400" baseline="0" noProof="0">
                  <a:solidFill>
                    <a:schemeClr val="tx2"/>
                  </a:solidFill>
                </a:rPr>
                <a:t>Finastra YouTube</a:t>
              </a:r>
              <a:endParaRPr lang="en-US" sz="1400" noProof="0">
                <a:solidFill>
                  <a:schemeClr val="tx2"/>
                </a:solidFill>
              </a:endParaRPr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623888" y="4955505"/>
              <a:ext cx="289249" cy="289249"/>
              <a:chOff x="623888" y="4955505"/>
              <a:chExt cx="289249" cy="289249"/>
            </a:xfrm>
          </p:grpSpPr>
          <p:sp>
            <p:nvSpPr>
              <p:cNvPr id="8" name="Oval 7"/>
              <p:cNvSpPr/>
              <p:nvPr userDrawn="1"/>
            </p:nvSpPr>
            <p:spPr>
              <a:xfrm>
                <a:off x="623888" y="4955505"/>
                <a:ext cx="289249" cy="28924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658864" y="5021597"/>
                <a:ext cx="224057" cy="157063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 userDrawn="1"/>
          </p:nvGrpSpPr>
          <p:grpSpPr>
            <a:xfrm>
              <a:off x="623888" y="5352082"/>
              <a:ext cx="289249" cy="289249"/>
              <a:chOff x="623888" y="5352082"/>
              <a:chExt cx="289249" cy="289249"/>
            </a:xfrm>
          </p:grpSpPr>
          <p:sp>
            <p:nvSpPr>
              <p:cNvPr id="11" name="Oval 10"/>
              <p:cNvSpPr/>
              <p:nvPr userDrawn="1"/>
            </p:nvSpPr>
            <p:spPr>
              <a:xfrm>
                <a:off x="623888" y="5352082"/>
                <a:ext cx="289249" cy="28924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94964" y="5405276"/>
                <a:ext cx="155034" cy="15503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 userDrawn="1"/>
          </p:nvGrpSpPr>
          <p:grpSpPr>
            <a:xfrm>
              <a:off x="623888" y="5752692"/>
              <a:ext cx="289249" cy="289249"/>
              <a:chOff x="623888" y="5752692"/>
              <a:chExt cx="289249" cy="289249"/>
            </a:xfrm>
          </p:grpSpPr>
          <p:sp>
            <p:nvSpPr>
              <p:cNvPr id="15" name="Oval 14"/>
              <p:cNvSpPr/>
              <p:nvPr userDrawn="1"/>
            </p:nvSpPr>
            <p:spPr>
              <a:xfrm>
                <a:off x="623888" y="5752692"/>
                <a:ext cx="289249" cy="28924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00" y="5793581"/>
                <a:ext cx="167706" cy="1944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0155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11D8CDF-0DA9-4963-86BE-9280E8195C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2281714"/>
              </p:ext>
            </p:ext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think-cell Slide" r:id="rId6" imgW="463" imgH="463" progId="TCLayout.ActiveDocument.1">
                  <p:embed/>
                </p:oleObj>
              </mc:Choice>
              <mc:Fallback>
                <p:oleObj name="think-cell Slide" r:id="rId6" imgW="463" imgH="46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11D8CDF-0DA9-4963-86BE-9280E8195C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0707771-4900-42A2-81F5-6CB8DBB6BC6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041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652053" y="6639224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16" smtClean="0">
                <a:solidFill>
                  <a:schemeClr val="accent6"/>
                </a:solidFill>
              </a:rPr>
              <a:pPr lvl="0"/>
              <a:t>‹#›</a:t>
            </a:fld>
            <a:endParaRPr lang="en-GB" sz="816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0465075" y="6639224"/>
            <a:ext cx="1050047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218095"/>
            <a:r>
              <a:rPr lang="en-GB" sz="816" baseline="0" noProof="0">
                <a:solidFill>
                  <a:schemeClr val="accent6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GB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6960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7197096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think-cell Slide" r:id="rId6" imgW="386" imgH="386" progId="TCLayout.ActiveDocument.1">
                  <p:embed/>
                </p:oleObj>
              </mc:Choice>
              <mc:Fallback>
                <p:oleObj name="think-cell Slide" r:id="rId6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5E02EF6-010D-4F81-A958-BF2FBE2CADB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041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" name="Slide Number"/>
          <p:cNvSpPr txBox="1">
            <a:spLocks/>
          </p:cNvSpPr>
          <p:nvPr userDrawn="1"/>
        </p:nvSpPr>
        <p:spPr bwMode="black">
          <a:xfrm>
            <a:off x="11652053" y="6639224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16" smtClean="0">
                <a:solidFill>
                  <a:schemeClr val="bg1"/>
                </a:solidFill>
              </a:rPr>
              <a:pPr lvl="0"/>
              <a:t>‹#›</a:t>
            </a:fld>
            <a:endParaRPr lang="en-GB" sz="816">
              <a:solidFill>
                <a:schemeClr val="bg1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0465075" y="6639224"/>
            <a:ext cx="1050047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218095"/>
            <a:r>
              <a:rPr lang="en-GB" sz="816" baseline="0" noProof="0">
                <a:solidFill>
                  <a:schemeClr val="bg1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GB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303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woman, wearing, holding&#10;&#10;Description automatically generated">
            <a:extLst>
              <a:ext uri="{FF2B5EF4-FFF2-40B4-BE49-F238E27FC236}">
                <a16:creationId xmlns:a16="http://schemas.microsoft.com/office/drawing/2014/main" id="{FFD1234A-7693-7D4A-9835-322A3BDC66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5071" y="1808164"/>
            <a:ext cx="9143999" cy="1368000"/>
          </a:xfrm>
        </p:spPr>
        <p:txBody>
          <a:bodyPr anchor="b" anchorCtr="0"/>
          <a:lstStyle>
            <a:lvl1pPr algn="l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5071" y="3379338"/>
            <a:ext cx="9143999" cy="706887"/>
          </a:xfr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75072" y="4246294"/>
            <a:ext cx="5112978" cy="981922"/>
          </a:xfrm>
        </p:spPr>
        <p:txBody>
          <a:bodyPr/>
          <a:lstStyle>
            <a:lvl1pPr>
              <a:spcBef>
                <a:spcPts val="0"/>
              </a:spcBef>
              <a:defRPr sz="2000" b="1"/>
            </a:lvl1pPr>
            <a:lvl2pPr marL="0" indent="0">
              <a:spcBef>
                <a:spcPts val="1200"/>
              </a:spcBef>
              <a:buNone/>
              <a:defRPr sz="1800">
                <a:solidFill>
                  <a:schemeClr val="accent1"/>
                </a:solidFill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759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11163" indent="-411163">
              <a:spcBef>
                <a:spcPts val="1500"/>
              </a:spcBef>
              <a:buSzPct val="150000"/>
              <a:buFontTx/>
              <a:buBlip>
                <a:blip r:embed="rId3"/>
              </a:buBlip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3888" y="928800"/>
            <a:ext cx="9692420" cy="781056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 sz="2000" b="1" dirty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532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3888" y="928318"/>
            <a:ext cx="9692420" cy="781056"/>
          </a:xfr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127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298636" y="1348153"/>
            <a:ext cx="1123494" cy="878865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en-GB" sz="16600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09809" y="2486746"/>
            <a:ext cx="7979998" cy="3857700"/>
          </a:xfrm>
        </p:spPr>
        <p:txBody>
          <a:bodyPr/>
          <a:lstStyle>
            <a:lvl1pPr>
              <a:defRPr sz="3600" b="1">
                <a:solidFill>
                  <a:schemeClr val="accent2"/>
                </a:solidFill>
              </a:defRPr>
            </a:lvl1pPr>
            <a:lvl2pPr marL="0" indent="0">
              <a:spcBef>
                <a:spcPts val="1800"/>
              </a:spcBef>
              <a:buNone/>
              <a:defRPr sz="1600" b="0"/>
            </a:lvl2pPr>
          </a:lstStyle>
          <a:p>
            <a:pPr lvl="0"/>
            <a:r>
              <a:rPr lang="en-US" noProof="0"/>
              <a:t>Click to edit Master text styles”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056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7" y="1792800"/>
            <a:ext cx="5364163" cy="45635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3888" y="928800"/>
            <a:ext cx="9692420" cy="781056"/>
          </a:xfr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203950" y="1792800"/>
            <a:ext cx="5364163" cy="45889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1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tags" Target="../tags/tag9.xml"/><Relationship Id="rId18" Type="http://schemas.openxmlformats.org/officeDocument/2006/relationships/tags" Target="../tags/tag1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7.xml"/><Relationship Id="rId7" Type="http://schemas.openxmlformats.org/officeDocument/2006/relationships/tags" Target="../tags/tag3.xml"/><Relationship Id="rId12" Type="http://schemas.openxmlformats.org/officeDocument/2006/relationships/tags" Target="../tags/tag8.xml"/><Relationship Id="rId17" Type="http://schemas.openxmlformats.org/officeDocument/2006/relationships/tags" Target="../tags/tag1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2.xml"/><Relationship Id="rId20" Type="http://schemas.openxmlformats.org/officeDocument/2006/relationships/tags" Target="../tags/tag16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tags" Target="../tags/tag7.xml"/><Relationship Id="rId24" Type="http://schemas.openxmlformats.org/officeDocument/2006/relationships/image" Target="../media/image1.emf"/><Relationship Id="rId5" Type="http://schemas.openxmlformats.org/officeDocument/2006/relationships/vmlDrawing" Target="../drawings/vmlDrawing1.vml"/><Relationship Id="rId15" Type="http://schemas.openxmlformats.org/officeDocument/2006/relationships/tags" Target="../tags/tag11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6.xml"/><Relationship Id="rId19" Type="http://schemas.openxmlformats.org/officeDocument/2006/relationships/tags" Target="../tags/tag15.xml"/><Relationship Id="rId4" Type="http://schemas.openxmlformats.org/officeDocument/2006/relationships/theme" Target="../theme/theme1.xml"/><Relationship Id="rId9" Type="http://schemas.openxmlformats.org/officeDocument/2006/relationships/tags" Target="../tags/tag5.xml"/><Relationship Id="rId14" Type="http://schemas.openxmlformats.org/officeDocument/2006/relationships/tags" Target="../tags/tag10.xml"/><Relationship Id="rId22" Type="http://schemas.openxmlformats.org/officeDocument/2006/relationships/tags" Target="../tags/tag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524414460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176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GB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8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endParaRPr lang="en-GB" noProof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161985" y="77303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816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161987" y="566136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sz="1632" baseline="0" noProof="0">
                <a:solidFill>
                  <a:schemeClr val="accent6"/>
                </a:solidFill>
                <a:latin typeface="+mn-lt"/>
                <a:ea typeface="+mn-ea"/>
              </a:rPr>
              <a:t>CLIENT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5" y="6432273"/>
            <a:ext cx="1163045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7465" indent="-87465">
              <a:defRPr/>
            </a:pPr>
            <a:r>
              <a:rPr lang="en-GB" sz="816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637982"/>
            <a:ext cx="10155320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3735" indent="-503735" defTabSz="1218095">
              <a:tabLst/>
            </a:pPr>
            <a:r>
              <a:rPr lang="en-GB" sz="816" baseline="0" noProof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1976207" y="127034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GB" sz="1632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GB" sz="1632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1394692" y="291554"/>
            <a:ext cx="492770" cy="156360"/>
            <a:chOff x="8378576" y="285750"/>
            <a:chExt cx="362199" cy="15324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78576" y="285750"/>
              <a:ext cx="362199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>
                <a:buClr>
                  <a:schemeClr val="tx2"/>
                </a:buClr>
              </a:pPr>
              <a:r>
                <a:rPr lang="en-GB" sz="816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78576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78576" y="438997"/>
              <a:ext cx="36219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 userDrawn="1"/>
        </p:nvGrpSpPr>
        <p:grpSpPr bwMode="gray">
          <a:xfrm>
            <a:off x="11108191" y="285075"/>
            <a:ext cx="789093" cy="1021522"/>
            <a:chOff x="7835905" y="279400"/>
            <a:chExt cx="773373" cy="1001186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GB" sz="1837" baseline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GB" sz="1837" baseline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GB" sz="1837" baseline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GB" sz="1837" baseline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 userDrawn="1"/>
        </p:nvGrpSpPr>
        <p:grpSpPr bwMode="gray">
          <a:xfrm>
            <a:off x="10794126" y="285075"/>
            <a:ext cx="1103328" cy="749405"/>
            <a:chOff x="7540629" y="279400"/>
            <a:chExt cx="1081348" cy="734486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GB" sz="1837" baseline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GB" sz="1837" baseline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GB" sz="1837" baseline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 userDrawn="1"/>
        </p:nvGrpSpPr>
        <p:grpSpPr bwMode="gray">
          <a:xfrm>
            <a:off x="11040160" y="255920"/>
            <a:ext cx="857123" cy="1333054"/>
            <a:chOff x="7769225" y="250825"/>
            <a:chExt cx="840048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GB" sz="1837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GB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 userDrawn="1"/>
        </p:nvSpPr>
        <p:spPr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GB" sz="1837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1482091" y="1991016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n-GB"/>
              <a:t>Edit Master text styles</a:t>
            </a:r>
          </a:p>
          <a:p>
            <a:pPr lvl="1" latinLnBrk="0"/>
            <a:r>
              <a:rPr lang="en-GB"/>
              <a:t>Second level</a:t>
            </a:r>
          </a:p>
          <a:p>
            <a:pPr lvl="2" latinLnBrk="0"/>
            <a:r>
              <a:rPr lang="en-GB"/>
              <a:t>Third level</a:t>
            </a:r>
          </a:p>
          <a:p>
            <a:pPr lvl="3" latinLnBrk="0"/>
            <a:r>
              <a:rPr lang="en-GB"/>
              <a:t>Fourth level</a:t>
            </a:r>
          </a:p>
          <a:p>
            <a:pPr lvl="4" latinLnBrk="0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701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hdr="0" ftr="0" dt="0"/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346" indent="-19467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5462" indent="-25344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28097" indent="-157942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64001" indent="-132231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888" y="175846"/>
            <a:ext cx="9692420" cy="6682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1793631"/>
            <a:ext cx="9692421" cy="4562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44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165100" indent="-1651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395288" indent="-15875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587375" indent="-144463" algn="l" defTabSz="914400" rtl="0" eaLnBrk="1" latinLnBrk="0" hangingPunct="1">
        <a:lnSpc>
          <a:spcPct val="90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66763" indent="-153988" algn="l" defTabSz="914400" rtl="0" eaLnBrk="1" latinLnBrk="0" hangingPunct="1">
        <a:lnSpc>
          <a:spcPct val="90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–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72">
          <p15:clr>
            <a:srgbClr val="F26B43"/>
          </p15:clr>
        </p15:guide>
        <p15:guide id="2" pos="393">
          <p15:clr>
            <a:srgbClr val="F26B43"/>
          </p15:clr>
        </p15:guide>
        <p15:guide id="3" pos="7287">
          <p15:clr>
            <a:srgbClr val="F26B43"/>
          </p15:clr>
        </p15:guide>
        <p15:guide id="4" orient="horz" pos="4020">
          <p15:clr>
            <a:srgbClr val="F26B43"/>
          </p15:clr>
        </p15:guide>
        <p15:guide id="5" orient="horz" pos="1139">
          <p15:clr>
            <a:srgbClr val="F26B43"/>
          </p15:clr>
        </p15:guide>
        <p15:guide id="6" orient="horz" pos="482">
          <p15:clr>
            <a:srgbClr val="F26B43"/>
          </p15:clr>
        </p15:guide>
        <p15:guide id="7" pos="39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intech.devpost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722A9-D696-AD4C-9680-91226F4B6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685" y="656832"/>
            <a:ext cx="2235427" cy="4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8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722A9-D696-AD4C-9680-91226F4B6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685" y="656832"/>
            <a:ext cx="2235427" cy="442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875E2-0886-4816-B85D-DFB97946234F}"/>
              </a:ext>
            </a:extLst>
          </p:cNvPr>
          <p:cNvSpPr txBox="1"/>
          <p:nvPr/>
        </p:nvSpPr>
        <p:spPr>
          <a:xfrm>
            <a:off x="2520231" y="4482548"/>
            <a:ext cx="7155180" cy="22382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solidFill>
                  <a:srgbClr val="414141"/>
                </a:solidFill>
                <a:latin typeface="Arial"/>
              </a:rPr>
              <a:t>THANK YOU!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https://fintech.devpost.com/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37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B96796-3059-4174-9AC7-12348076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5A Team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983117-B1F9-4460-AFDD-024092BA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431" y="6393421"/>
            <a:ext cx="497682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095909-DC86-4C28-AD6E-431C997D4893}" type="slidenum">
              <a:rPr lang="en-US" smtClean="0"/>
              <a:pPr/>
              <a:t>2</a:t>
            </a:fld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617D6-8754-4598-A247-AF882DBA4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2644" y="6393421"/>
            <a:ext cx="1400908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2C19FE-D082-4640-BFED-203C0E583774}" type="datetime4">
              <a:rPr lang="en-US" smtClean="0"/>
              <a:pPr/>
              <a:t>December 10, 2019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6DD392-E70C-4ADA-9264-4BB466C2CA2D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DDB9BE-67BA-4F84-9C07-27F1F18B9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" y="963096"/>
            <a:ext cx="6843712" cy="4562475"/>
          </a:xfr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27830B80-E4C4-4DFA-BC9D-FCC82FB7D0AD}"/>
              </a:ext>
            </a:extLst>
          </p:cNvPr>
          <p:cNvSpPr/>
          <p:nvPr/>
        </p:nvSpPr>
        <p:spPr>
          <a:xfrm>
            <a:off x="4076700" y="2858824"/>
            <a:ext cx="6334037" cy="6477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D7445-55E6-4695-B05A-4D09B63A4648}"/>
              </a:ext>
            </a:extLst>
          </p:cNvPr>
          <p:cNvSpPr txBox="1"/>
          <p:nvPr/>
        </p:nvSpPr>
        <p:spPr>
          <a:xfrm>
            <a:off x="7144117" y="2577174"/>
            <a:ext cx="3593459" cy="563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700" dirty="0">
                <a:solidFill>
                  <a:schemeClr val="tx2"/>
                </a:solidFill>
                <a:latin typeface="+mj-lt"/>
              </a:rPr>
              <a:t>Yes! We have a Lady in the Team!</a:t>
            </a:r>
          </a:p>
        </p:txBody>
      </p:sp>
    </p:spTree>
    <p:extLst>
      <p:ext uri="{BB962C8B-B14F-4D97-AF65-F5344CB8AC3E}">
        <p14:creationId xmlns:p14="http://schemas.microsoft.com/office/powerpoint/2010/main" val="2697092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5FC773-9048-4CB4-9973-FB469E9D3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power of your core is as strong as that of the data you feed it! 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8818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3" name="Chart 21">
            <a:extLst>
              <a:ext uri="{FF2B5EF4-FFF2-40B4-BE49-F238E27FC236}">
                <a16:creationId xmlns:a16="http://schemas.microsoft.com/office/drawing/2014/main" id="{0D23B9CE-E593-4BE6-86F5-7FFA37F8DB44}"/>
              </a:ext>
            </a:extLst>
          </p:cNvPr>
          <p:cNvGraphicFramePr/>
          <p:nvPr>
            <p:extLst/>
          </p:nvPr>
        </p:nvGraphicFramePr>
        <p:xfrm>
          <a:off x="887350" y="1799261"/>
          <a:ext cx="432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64" name="Chart 21">
            <a:extLst>
              <a:ext uri="{FF2B5EF4-FFF2-40B4-BE49-F238E27FC236}">
                <a16:creationId xmlns:a16="http://schemas.microsoft.com/office/drawing/2014/main" id="{66E53D95-980C-4EB3-A5AB-70976C47B6CB}"/>
              </a:ext>
            </a:extLst>
          </p:cNvPr>
          <p:cNvGraphicFramePr/>
          <p:nvPr>
            <p:extLst/>
          </p:nvPr>
        </p:nvGraphicFramePr>
        <p:xfrm>
          <a:off x="1247350" y="2159261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5" name="Chart 21">
            <a:extLst>
              <a:ext uri="{FF2B5EF4-FFF2-40B4-BE49-F238E27FC236}">
                <a16:creationId xmlns:a16="http://schemas.microsoft.com/office/drawing/2014/main" id="{2AB8C980-7C40-42FD-BB32-ECCD6737C057}"/>
              </a:ext>
            </a:extLst>
          </p:cNvPr>
          <p:cNvGraphicFramePr/>
          <p:nvPr>
            <p:extLst/>
          </p:nvPr>
        </p:nvGraphicFramePr>
        <p:xfrm>
          <a:off x="1607350" y="2519261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66" name="Chart 21">
            <a:extLst>
              <a:ext uri="{FF2B5EF4-FFF2-40B4-BE49-F238E27FC236}">
                <a16:creationId xmlns:a16="http://schemas.microsoft.com/office/drawing/2014/main" id="{A16DBB3A-CA5D-4342-B81F-C247139478CA}"/>
              </a:ext>
            </a:extLst>
          </p:cNvPr>
          <p:cNvGraphicFramePr/>
          <p:nvPr>
            <p:extLst/>
          </p:nvPr>
        </p:nvGraphicFramePr>
        <p:xfrm>
          <a:off x="1967350" y="2879261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67" name="TextBox 666">
            <a:extLst>
              <a:ext uri="{FF2B5EF4-FFF2-40B4-BE49-F238E27FC236}">
                <a16:creationId xmlns:a16="http://schemas.microsoft.com/office/drawing/2014/main" id="{EA4D65FE-F9DB-4E91-B8EB-02940020AF42}"/>
              </a:ext>
            </a:extLst>
          </p:cNvPr>
          <p:cNvSpPr txBox="1"/>
          <p:nvPr/>
        </p:nvSpPr>
        <p:spPr>
          <a:xfrm>
            <a:off x="5775052" y="2053537"/>
            <a:ext cx="1242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</a:rPr>
              <a:t>5$</a:t>
            </a:r>
          </a:p>
          <a:p>
            <a:pPr algn="ctr"/>
            <a:r>
              <a:rPr lang="en-US" altLang="ko-KR" sz="2800" b="1" dirty="0">
                <a:solidFill>
                  <a:schemeClr val="accent2"/>
                </a:solidFill>
              </a:rPr>
              <a:t>48h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EF35D637-D483-4B44-93CA-6D2CC950E599}"/>
              </a:ext>
            </a:extLst>
          </p:cNvPr>
          <p:cNvSpPr txBox="1"/>
          <p:nvPr/>
        </p:nvSpPr>
        <p:spPr>
          <a:xfrm>
            <a:off x="5658119" y="3215294"/>
            <a:ext cx="124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2M$</a:t>
            </a:r>
            <a:endParaRPr lang="ko-KR" altLang="en-US" sz="2800" b="1" dirty="0"/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58AC5C76-91A5-4F7C-8DB6-782BAA641D39}"/>
              </a:ext>
            </a:extLst>
          </p:cNvPr>
          <p:cNvSpPr txBox="1"/>
          <p:nvPr/>
        </p:nvSpPr>
        <p:spPr>
          <a:xfrm>
            <a:off x="5355574" y="4229239"/>
            <a:ext cx="1480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62.4M$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117AB0AA-B0EE-4430-B97F-C728D603D1E6}"/>
              </a:ext>
            </a:extLst>
          </p:cNvPr>
          <p:cNvSpPr txBox="1"/>
          <p:nvPr/>
        </p:nvSpPr>
        <p:spPr>
          <a:xfrm>
            <a:off x="4992630" y="5236041"/>
            <a:ext cx="181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</a:rPr>
              <a:t>Priceless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671" name="Rectangle 5">
            <a:extLst>
              <a:ext uri="{FF2B5EF4-FFF2-40B4-BE49-F238E27FC236}">
                <a16:creationId xmlns:a16="http://schemas.microsoft.com/office/drawing/2014/main" id="{7167A0D4-3D00-4798-A624-524E332DA492}"/>
              </a:ext>
            </a:extLst>
          </p:cNvPr>
          <p:cNvSpPr/>
          <p:nvPr/>
        </p:nvSpPr>
        <p:spPr>
          <a:xfrm>
            <a:off x="6808616" y="2115695"/>
            <a:ext cx="4954757" cy="7635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>
              <a:spcAft>
                <a:spcPts val="300"/>
              </a:spcAft>
            </a:pPr>
            <a:r>
              <a:rPr lang="en-US" b="1" dirty="0">
                <a:solidFill>
                  <a:schemeClr val="accent2"/>
                </a:solidFill>
              </a:rPr>
              <a:t>Cost per incorrect swift message (HSBC)</a:t>
            </a:r>
          </a:p>
          <a:p>
            <a:pPr>
              <a:spcAft>
                <a:spcPts val="300"/>
              </a:spcAft>
            </a:pPr>
            <a:r>
              <a:rPr lang="en-US" b="1" dirty="0">
                <a:solidFill>
                  <a:schemeClr val="accent2"/>
                </a:solidFill>
              </a:rPr>
              <a:t>Average delays caused by human errors</a:t>
            </a:r>
          </a:p>
        </p:txBody>
      </p:sp>
      <p:sp>
        <p:nvSpPr>
          <p:cNvPr id="687" name="TextBox 686">
            <a:extLst>
              <a:ext uri="{FF2B5EF4-FFF2-40B4-BE49-F238E27FC236}">
                <a16:creationId xmlns:a16="http://schemas.microsoft.com/office/drawing/2014/main" id="{CC118A84-D188-44D1-BBC2-D429258B4946}"/>
              </a:ext>
            </a:extLst>
          </p:cNvPr>
          <p:cNvSpPr txBox="1"/>
          <p:nvPr/>
        </p:nvSpPr>
        <p:spPr>
          <a:xfrm>
            <a:off x="3039142" y="1838696"/>
            <a:ext cx="130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88" name="TextBox 687">
            <a:extLst>
              <a:ext uri="{FF2B5EF4-FFF2-40B4-BE49-F238E27FC236}">
                <a16:creationId xmlns:a16="http://schemas.microsoft.com/office/drawing/2014/main" id="{F7EB3DFB-8162-49C3-AA77-60F7F5D5F179}"/>
              </a:ext>
            </a:extLst>
          </p:cNvPr>
          <p:cNvSpPr txBox="1"/>
          <p:nvPr/>
        </p:nvSpPr>
        <p:spPr>
          <a:xfrm>
            <a:off x="3039142" y="2195097"/>
            <a:ext cx="130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Reduce costs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1A723BE3-28E1-4286-8050-5E368820DA13}"/>
              </a:ext>
            </a:extLst>
          </p:cNvPr>
          <p:cNvSpPr txBox="1"/>
          <p:nvPr/>
        </p:nvSpPr>
        <p:spPr>
          <a:xfrm>
            <a:off x="3039142" y="2551498"/>
            <a:ext cx="1981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Improve operations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7D9AD3BB-A8C1-48DB-9821-E89B8AAD1325}"/>
              </a:ext>
            </a:extLst>
          </p:cNvPr>
          <p:cNvSpPr txBox="1"/>
          <p:nvPr/>
        </p:nvSpPr>
        <p:spPr>
          <a:xfrm>
            <a:off x="3039142" y="2907899"/>
            <a:ext cx="130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Reduce delays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7DCC2-20DC-415B-873E-B65CADFF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734F1-E2B4-4B6A-9091-ADC043FCD9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1047597"/>
            <a:ext cx="10920412" cy="684476"/>
          </a:xfrm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</a:rPr>
              <a:t>Data needs proper monitoring, integrity, consistency, correctness, completeness &amp; up-to-</a:t>
            </a:r>
            <a:r>
              <a:rPr lang="en-US" sz="1800" dirty="0" err="1">
                <a:solidFill>
                  <a:schemeClr val="accent1"/>
                </a:solidFill>
              </a:rPr>
              <a:t>dateness</a:t>
            </a:r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Alerting is needed for prompt responsiveness, sharp decision-making, time &amp; cost reduction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E500BC7E-2896-4FDE-AC14-BA8C3F440769}"/>
              </a:ext>
            </a:extLst>
          </p:cNvPr>
          <p:cNvSpPr/>
          <p:nvPr/>
        </p:nvSpPr>
        <p:spPr>
          <a:xfrm>
            <a:off x="6808616" y="3212532"/>
            <a:ext cx="4954757" cy="6181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Average cost of downtime (Swift Systems)</a:t>
            </a: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366C1261-F0BB-4A92-B203-1336201430C0}"/>
              </a:ext>
            </a:extLst>
          </p:cNvPr>
          <p:cNvSpPr/>
          <p:nvPr/>
        </p:nvSpPr>
        <p:spPr>
          <a:xfrm>
            <a:off x="6808616" y="4235789"/>
            <a:ext cx="495475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accent1"/>
                </a:solidFill>
              </a:rPr>
              <a:t>Average human error costs (as per DTCC)</a:t>
            </a: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84C6394E-5745-494E-9FE8-A03A6C845B18}"/>
              </a:ext>
            </a:extLst>
          </p:cNvPr>
          <p:cNvSpPr/>
          <p:nvPr/>
        </p:nvSpPr>
        <p:spPr>
          <a:xfrm>
            <a:off x="6808615" y="5136081"/>
            <a:ext cx="4954757" cy="9592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altLang="ko-KR" b="1" dirty="0">
                <a:solidFill>
                  <a:schemeClr val="accent4"/>
                </a:solidFill>
              </a:rPr>
              <a:t>Making trading decisions based on accurate data</a:t>
            </a:r>
          </a:p>
          <a:p>
            <a:r>
              <a:rPr lang="en-US" altLang="ko-KR" b="1" dirty="0">
                <a:solidFill>
                  <a:schemeClr val="accent4"/>
                </a:solidFill>
              </a:rPr>
              <a:t>Responsiveness in high volatility situations 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4C490E-3D62-422E-B08E-7C4426307868}"/>
              </a:ext>
            </a:extLst>
          </p:cNvPr>
          <p:cNvSpPr txBox="1"/>
          <p:nvPr/>
        </p:nvSpPr>
        <p:spPr>
          <a:xfrm>
            <a:off x="3039142" y="1888391"/>
            <a:ext cx="130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</a:rPr>
              <a:t>Sharp data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25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BDB85B-C58E-46F9-AA07-2C479491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5846"/>
            <a:ext cx="9855968" cy="668216"/>
          </a:xfrm>
        </p:spPr>
        <p:txBody>
          <a:bodyPr/>
          <a:lstStyle/>
          <a:p>
            <a:r>
              <a:rPr lang="en-IE" dirty="0"/>
              <a:t>REQUIREMENTS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0AA9B1-C5E9-4318-9840-E56BC59B7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928318"/>
            <a:ext cx="9692420" cy="781056"/>
          </a:xfrm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</a:rPr>
              <a:t>The power of your core is as strong as that of the data you feed it with!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9ED49D-FCA5-4B83-8419-58C0B3401D14}"/>
              </a:ext>
            </a:extLst>
          </p:cNvPr>
          <p:cNvGrpSpPr/>
          <p:nvPr/>
        </p:nvGrpSpPr>
        <p:grpSpPr>
          <a:xfrm>
            <a:off x="623888" y="1568914"/>
            <a:ext cx="3195947" cy="3135346"/>
            <a:chOff x="882821" y="1607887"/>
            <a:chExt cx="1995201" cy="19573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B0E6F9-68AC-432F-91E0-AA4DF2661448}"/>
                </a:ext>
              </a:extLst>
            </p:cNvPr>
            <p:cNvGrpSpPr/>
            <p:nvPr/>
          </p:nvGrpSpPr>
          <p:grpSpPr>
            <a:xfrm>
              <a:off x="882821" y="1607887"/>
              <a:ext cx="1014984" cy="1957370"/>
              <a:chOff x="800485" y="1736540"/>
              <a:chExt cx="1014984" cy="195737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83B5B4-C16C-49EB-97E4-0EA43121199C}"/>
                  </a:ext>
                </a:extLst>
              </p:cNvPr>
              <p:cNvSpPr/>
              <p:nvPr/>
            </p:nvSpPr>
            <p:spPr>
              <a:xfrm>
                <a:off x="800485" y="1736540"/>
                <a:ext cx="1014984" cy="19573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0" dirty="0">
                    <a:ln w="19050">
                      <a:solidFill>
                        <a:schemeClr val="accent1"/>
                      </a:solidFill>
                    </a:ln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B35B6A-7593-4213-8280-B150F74276C6}"/>
                  </a:ext>
                </a:extLst>
              </p:cNvPr>
              <p:cNvSpPr/>
              <p:nvPr/>
            </p:nvSpPr>
            <p:spPr>
              <a:xfrm>
                <a:off x="1365310" y="3178176"/>
                <a:ext cx="92676" cy="1371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586FFB-DE49-4A43-8035-00CE0E39B94B}"/>
                  </a:ext>
                </a:extLst>
              </p:cNvPr>
              <p:cNvSpPr/>
              <p:nvPr/>
            </p:nvSpPr>
            <p:spPr>
              <a:xfrm flipH="1" flipV="1">
                <a:off x="1362938" y="3211667"/>
                <a:ext cx="69268" cy="692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580595-F016-42EF-9D3D-8FB5EE21BE06}"/>
                </a:ext>
              </a:extLst>
            </p:cNvPr>
            <p:cNvSpPr>
              <a:spLocks noChangeAspect="1"/>
            </p:cNvSpPr>
            <p:nvPr/>
          </p:nvSpPr>
          <p:spPr>
            <a:xfrm rot="3521172">
              <a:off x="1414982" y="1934341"/>
              <a:ext cx="1463040" cy="1463040"/>
            </a:xfrm>
            <a:custGeom>
              <a:avLst/>
              <a:gdLst>
                <a:gd name="connsiteX0" fmla="*/ 0 w 1609344"/>
                <a:gd name="connsiteY0" fmla="*/ 804672 h 1609344"/>
                <a:gd name="connsiteX1" fmla="*/ 804672 w 1609344"/>
                <a:gd name="connsiteY1" fmla="*/ 0 h 1609344"/>
                <a:gd name="connsiteX2" fmla="*/ 1609344 w 1609344"/>
                <a:gd name="connsiteY2" fmla="*/ 804672 h 1609344"/>
                <a:gd name="connsiteX3" fmla="*/ 804672 w 1609344"/>
                <a:gd name="connsiteY3" fmla="*/ 1609344 h 1609344"/>
                <a:gd name="connsiteX4" fmla="*/ 0 w 1609344"/>
                <a:gd name="connsiteY4" fmla="*/ 804672 h 1609344"/>
                <a:gd name="connsiteX0" fmla="*/ 0 w 1609344"/>
                <a:gd name="connsiteY0" fmla="*/ 804672 h 1609344"/>
                <a:gd name="connsiteX1" fmla="*/ 804672 w 1609344"/>
                <a:gd name="connsiteY1" fmla="*/ 0 h 1609344"/>
                <a:gd name="connsiteX2" fmla="*/ 1609344 w 1609344"/>
                <a:gd name="connsiteY2" fmla="*/ 804672 h 1609344"/>
                <a:gd name="connsiteX3" fmla="*/ 804672 w 1609344"/>
                <a:gd name="connsiteY3" fmla="*/ 1609344 h 1609344"/>
                <a:gd name="connsiteX4" fmla="*/ 91440 w 1609344"/>
                <a:gd name="connsiteY4" fmla="*/ 896112 h 1609344"/>
                <a:gd name="connsiteX0" fmla="*/ 0 w 1609344"/>
                <a:gd name="connsiteY0" fmla="*/ 804672 h 1609344"/>
                <a:gd name="connsiteX1" fmla="*/ 804672 w 1609344"/>
                <a:gd name="connsiteY1" fmla="*/ 0 h 1609344"/>
                <a:gd name="connsiteX2" fmla="*/ 1609344 w 1609344"/>
                <a:gd name="connsiteY2" fmla="*/ 804672 h 1609344"/>
                <a:gd name="connsiteX3" fmla="*/ 804672 w 1609344"/>
                <a:gd name="connsiteY3" fmla="*/ 1609344 h 160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344" h="1609344">
                  <a:moveTo>
                    <a:pt x="0" y="804672"/>
                  </a:moveTo>
                  <a:cubicBezTo>
                    <a:pt x="0" y="360264"/>
                    <a:pt x="360264" y="0"/>
                    <a:pt x="804672" y="0"/>
                  </a:cubicBezTo>
                  <a:cubicBezTo>
                    <a:pt x="1249080" y="0"/>
                    <a:pt x="1609344" y="360264"/>
                    <a:pt x="1609344" y="804672"/>
                  </a:cubicBezTo>
                  <a:cubicBezTo>
                    <a:pt x="1609344" y="1249080"/>
                    <a:pt x="1249080" y="1609344"/>
                    <a:pt x="804672" y="1609344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006E7ACB-7E4C-4382-96CC-7FBC2F672B21}"/>
              </a:ext>
            </a:extLst>
          </p:cNvPr>
          <p:cNvSpPr/>
          <p:nvPr/>
        </p:nvSpPr>
        <p:spPr>
          <a:xfrm>
            <a:off x="1780038" y="3216207"/>
            <a:ext cx="1831738" cy="81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Verify Interfaces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7F596B9-38A0-437F-954D-780578BC98EF}"/>
              </a:ext>
            </a:extLst>
          </p:cNvPr>
          <p:cNvGrpSpPr>
            <a:grpSpLocks noChangeAspect="1"/>
          </p:cNvGrpSpPr>
          <p:nvPr/>
        </p:nvGrpSpPr>
        <p:grpSpPr>
          <a:xfrm>
            <a:off x="4523571" y="1964168"/>
            <a:ext cx="2971284" cy="2494372"/>
            <a:chOff x="3322563" y="1890741"/>
            <a:chExt cx="2907621" cy="24409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6FBBD1-0CB6-4A77-BA0A-0B10F665F895}"/>
                </a:ext>
              </a:extLst>
            </p:cNvPr>
            <p:cNvGrpSpPr/>
            <p:nvPr/>
          </p:nvGrpSpPr>
          <p:grpSpPr>
            <a:xfrm rot="253218">
              <a:off x="3939475" y="2040958"/>
              <a:ext cx="2290709" cy="2290711"/>
              <a:chOff x="4246005" y="1854707"/>
              <a:chExt cx="1957371" cy="1957371"/>
            </a:xfrm>
          </p:grpSpPr>
          <p:sp>
            <p:nvSpPr>
              <p:cNvPr id="16" name="Oval 9">
                <a:extLst>
                  <a:ext uri="{FF2B5EF4-FFF2-40B4-BE49-F238E27FC236}">
                    <a16:creationId xmlns:a16="http://schemas.microsoft.com/office/drawing/2014/main" id="{B18D129A-C0BB-478D-B954-64C9430569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521172">
                <a:off x="4246005" y="1854707"/>
                <a:ext cx="1957371" cy="1957371"/>
              </a:xfrm>
              <a:custGeom>
                <a:avLst/>
                <a:gdLst>
                  <a:gd name="connsiteX0" fmla="*/ 0 w 1609344"/>
                  <a:gd name="connsiteY0" fmla="*/ 804672 h 1609344"/>
                  <a:gd name="connsiteX1" fmla="*/ 804672 w 1609344"/>
                  <a:gd name="connsiteY1" fmla="*/ 0 h 1609344"/>
                  <a:gd name="connsiteX2" fmla="*/ 1609344 w 1609344"/>
                  <a:gd name="connsiteY2" fmla="*/ 804672 h 1609344"/>
                  <a:gd name="connsiteX3" fmla="*/ 804672 w 1609344"/>
                  <a:gd name="connsiteY3" fmla="*/ 1609344 h 1609344"/>
                  <a:gd name="connsiteX4" fmla="*/ 0 w 1609344"/>
                  <a:gd name="connsiteY4" fmla="*/ 804672 h 1609344"/>
                  <a:gd name="connsiteX0" fmla="*/ 0 w 1609344"/>
                  <a:gd name="connsiteY0" fmla="*/ 804672 h 1609344"/>
                  <a:gd name="connsiteX1" fmla="*/ 804672 w 1609344"/>
                  <a:gd name="connsiteY1" fmla="*/ 0 h 1609344"/>
                  <a:gd name="connsiteX2" fmla="*/ 1609344 w 1609344"/>
                  <a:gd name="connsiteY2" fmla="*/ 804672 h 1609344"/>
                  <a:gd name="connsiteX3" fmla="*/ 804672 w 1609344"/>
                  <a:gd name="connsiteY3" fmla="*/ 1609344 h 1609344"/>
                  <a:gd name="connsiteX4" fmla="*/ 91440 w 1609344"/>
                  <a:gd name="connsiteY4" fmla="*/ 896112 h 1609344"/>
                  <a:gd name="connsiteX0" fmla="*/ 0 w 1609344"/>
                  <a:gd name="connsiteY0" fmla="*/ 804672 h 1609344"/>
                  <a:gd name="connsiteX1" fmla="*/ 804672 w 1609344"/>
                  <a:gd name="connsiteY1" fmla="*/ 0 h 1609344"/>
                  <a:gd name="connsiteX2" fmla="*/ 1609344 w 1609344"/>
                  <a:gd name="connsiteY2" fmla="*/ 804672 h 1609344"/>
                  <a:gd name="connsiteX3" fmla="*/ 804672 w 1609344"/>
                  <a:gd name="connsiteY3" fmla="*/ 1609344 h 160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344" h="1609344">
                    <a:moveTo>
                      <a:pt x="0" y="804672"/>
                    </a:moveTo>
                    <a:cubicBezTo>
                      <a:pt x="0" y="360264"/>
                      <a:pt x="360264" y="0"/>
                      <a:pt x="804672" y="0"/>
                    </a:cubicBezTo>
                    <a:cubicBezTo>
                      <a:pt x="1249080" y="0"/>
                      <a:pt x="1609344" y="360264"/>
                      <a:pt x="1609344" y="804672"/>
                    </a:cubicBezTo>
                    <a:cubicBezTo>
                      <a:pt x="1609344" y="1249080"/>
                      <a:pt x="1249080" y="1609344"/>
                      <a:pt x="804672" y="1609344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FB56281-0D9E-4699-9C94-35957B57E32F}"/>
                  </a:ext>
                </a:extLst>
              </p:cNvPr>
              <p:cNvSpPr/>
              <p:nvPr/>
            </p:nvSpPr>
            <p:spPr>
              <a:xfrm rot="5173365">
                <a:off x="4261527" y="3024686"/>
                <a:ext cx="172197" cy="15331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D334F7-0D3E-43C8-A85A-431775E20A1F}"/>
                </a:ext>
              </a:extLst>
            </p:cNvPr>
            <p:cNvGrpSpPr/>
            <p:nvPr/>
          </p:nvGrpSpPr>
          <p:grpSpPr>
            <a:xfrm>
              <a:off x="3322563" y="1890741"/>
              <a:ext cx="1187835" cy="2290710"/>
              <a:chOff x="839102" y="1884755"/>
              <a:chExt cx="1014984" cy="195737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3E404F-D562-4F58-A041-642770382EFD}"/>
                  </a:ext>
                </a:extLst>
              </p:cNvPr>
              <p:cNvSpPr/>
              <p:nvPr/>
            </p:nvSpPr>
            <p:spPr>
              <a:xfrm>
                <a:off x="839102" y="1884755"/>
                <a:ext cx="1014984" cy="19573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0" dirty="0">
                    <a:ln w="19050">
                      <a:solidFill>
                        <a:schemeClr val="accent2"/>
                      </a:solidFill>
                    </a:ln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F0D77E9-CB50-4997-8541-0F7BC1EDFD18}"/>
                  </a:ext>
                </a:extLst>
              </p:cNvPr>
              <p:cNvSpPr/>
              <p:nvPr/>
            </p:nvSpPr>
            <p:spPr>
              <a:xfrm rot="5400000">
                <a:off x="1401054" y="3433825"/>
                <a:ext cx="38229" cy="2654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EECF3A0-69BA-4449-A1BC-0D806C66DCC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1287992" y="3532106"/>
                <a:ext cx="91752" cy="917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088A770-0A26-463A-8C43-2B761E8BF7FA}"/>
              </a:ext>
            </a:extLst>
          </p:cNvPr>
          <p:cNvSpPr/>
          <p:nvPr/>
        </p:nvSpPr>
        <p:spPr>
          <a:xfrm>
            <a:off x="5529323" y="3216207"/>
            <a:ext cx="1831738" cy="81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Monitor Statics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A5D206-2720-4EE6-8097-C8ABD54D35E4}"/>
              </a:ext>
            </a:extLst>
          </p:cNvPr>
          <p:cNvGrpSpPr/>
          <p:nvPr/>
        </p:nvGrpSpPr>
        <p:grpSpPr>
          <a:xfrm>
            <a:off x="8198592" y="1985629"/>
            <a:ext cx="3029964" cy="2454055"/>
            <a:chOff x="6133592" y="1664604"/>
            <a:chExt cx="3029964" cy="2454055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D2DC717D-D0F9-4F54-9B92-DC094D21A174}"/>
                </a:ext>
              </a:extLst>
            </p:cNvPr>
            <p:cNvSpPr>
              <a:spLocks noChangeAspect="1"/>
            </p:cNvSpPr>
            <p:nvPr/>
          </p:nvSpPr>
          <p:spPr>
            <a:xfrm rot="3521172">
              <a:off x="6822692" y="1777796"/>
              <a:ext cx="2340863" cy="2340864"/>
            </a:xfrm>
            <a:custGeom>
              <a:avLst/>
              <a:gdLst>
                <a:gd name="connsiteX0" fmla="*/ 0 w 1609344"/>
                <a:gd name="connsiteY0" fmla="*/ 804672 h 1609344"/>
                <a:gd name="connsiteX1" fmla="*/ 804672 w 1609344"/>
                <a:gd name="connsiteY1" fmla="*/ 0 h 1609344"/>
                <a:gd name="connsiteX2" fmla="*/ 1609344 w 1609344"/>
                <a:gd name="connsiteY2" fmla="*/ 804672 h 1609344"/>
                <a:gd name="connsiteX3" fmla="*/ 804672 w 1609344"/>
                <a:gd name="connsiteY3" fmla="*/ 1609344 h 1609344"/>
                <a:gd name="connsiteX4" fmla="*/ 0 w 1609344"/>
                <a:gd name="connsiteY4" fmla="*/ 804672 h 1609344"/>
                <a:gd name="connsiteX0" fmla="*/ 0 w 1609344"/>
                <a:gd name="connsiteY0" fmla="*/ 804672 h 1609344"/>
                <a:gd name="connsiteX1" fmla="*/ 804672 w 1609344"/>
                <a:gd name="connsiteY1" fmla="*/ 0 h 1609344"/>
                <a:gd name="connsiteX2" fmla="*/ 1609344 w 1609344"/>
                <a:gd name="connsiteY2" fmla="*/ 804672 h 1609344"/>
                <a:gd name="connsiteX3" fmla="*/ 804672 w 1609344"/>
                <a:gd name="connsiteY3" fmla="*/ 1609344 h 1609344"/>
                <a:gd name="connsiteX4" fmla="*/ 91440 w 1609344"/>
                <a:gd name="connsiteY4" fmla="*/ 896112 h 1609344"/>
                <a:gd name="connsiteX0" fmla="*/ 0 w 1609344"/>
                <a:gd name="connsiteY0" fmla="*/ 804672 h 1609344"/>
                <a:gd name="connsiteX1" fmla="*/ 804672 w 1609344"/>
                <a:gd name="connsiteY1" fmla="*/ 0 h 1609344"/>
                <a:gd name="connsiteX2" fmla="*/ 1609344 w 1609344"/>
                <a:gd name="connsiteY2" fmla="*/ 804672 h 1609344"/>
                <a:gd name="connsiteX3" fmla="*/ 804672 w 1609344"/>
                <a:gd name="connsiteY3" fmla="*/ 1609344 h 160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9344" h="1609344">
                  <a:moveTo>
                    <a:pt x="0" y="804672"/>
                  </a:moveTo>
                  <a:cubicBezTo>
                    <a:pt x="0" y="360264"/>
                    <a:pt x="360264" y="0"/>
                    <a:pt x="804672" y="0"/>
                  </a:cubicBezTo>
                  <a:cubicBezTo>
                    <a:pt x="1249080" y="0"/>
                    <a:pt x="1609344" y="360264"/>
                    <a:pt x="1609344" y="804672"/>
                  </a:cubicBezTo>
                  <a:cubicBezTo>
                    <a:pt x="1609344" y="1249080"/>
                    <a:pt x="1249080" y="1609344"/>
                    <a:pt x="804672" y="160934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5A1A4E5-9867-418F-A0C9-E9E9304BB0EA}"/>
                </a:ext>
              </a:extLst>
            </p:cNvPr>
            <p:cNvGrpSpPr/>
            <p:nvPr/>
          </p:nvGrpSpPr>
          <p:grpSpPr>
            <a:xfrm>
              <a:off x="6133592" y="1664604"/>
              <a:ext cx="1190136" cy="2295144"/>
              <a:chOff x="860016" y="1808442"/>
              <a:chExt cx="1014984" cy="19573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C494F80-421B-4821-8E68-9C82292D3F67}"/>
                  </a:ext>
                </a:extLst>
              </p:cNvPr>
              <p:cNvSpPr/>
              <p:nvPr/>
            </p:nvSpPr>
            <p:spPr>
              <a:xfrm>
                <a:off x="860016" y="1808442"/>
                <a:ext cx="1014984" cy="19573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0" dirty="0">
                    <a:ln w="19050">
                      <a:solidFill>
                        <a:schemeClr val="accent4"/>
                      </a:solidFill>
                    </a:ln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EEC958-5FC8-4C0B-89C3-D2F8EDA9E98C}"/>
                  </a:ext>
                </a:extLst>
              </p:cNvPr>
              <p:cNvSpPr/>
              <p:nvPr/>
            </p:nvSpPr>
            <p:spPr>
              <a:xfrm rot="3818679">
                <a:off x="1448103" y="3381363"/>
                <a:ext cx="77329" cy="28315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7619225-837A-4FBF-8A62-1631405E17D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1305484" y="3486670"/>
                <a:ext cx="93579" cy="9357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323FB4B-5B02-4DEF-A3BB-570B6C8BB08D}"/>
              </a:ext>
            </a:extLst>
          </p:cNvPr>
          <p:cNvSpPr/>
          <p:nvPr/>
        </p:nvSpPr>
        <p:spPr>
          <a:xfrm>
            <a:off x="9268608" y="3216207"/>
            <a:ext cx="1831738" cy="811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Investigate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AA9A1-1F1F-4826-B778-BDA45DDCBED6}"/>
              </a:ext>
            </a:extLst>
          </p:cNvPr>
          <p:cNvSpPr txBox="1"/>
          <p:nvPr/>
        </p:nvSpPr>
        <p:spPr>
          <a:xfrm>
            <a:off x="1091232" y="4619457"/>
            <a:ext cx="3124519" cy="811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Make sure data flows in correctly &amp; consistently in your core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D05226-ECD0-42F3-AF3B-EE95BCC7C933}"/>
              </a:ext>
            </a:extLst>
          </p:cNvPr>
          <p:cNvSpPr txBox="1"/>
          <p:nvPr/>
        </p:nvSpPr>
        <p:spPr>
          <a:xfrm>
            <a:off x="8700360" y="4662920"/>
            <a:ext cx="2835705" cy="6317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Track &amp; understand the impact of the alert in your portfolio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4019D7-A3B6-459B-BBA5-01EC8A4B0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8526" y="2347312"/>
            <a:ext cx="684000" cy="684000"/>
          </a:xfrm>
          <a:prstGeom prst="rect">
            <a:avLst/>
          </a:prstGeom>
        </p:spPr>
      </p:pic>
      <p:grpSp>
        <p:nvGrpSpPr>
          <p:cNvPr id="9" name="Graphic 7">
            <a:extLst>
              <a:ext uri="{FF2B5EF4-FFF2-40B4-BE49-F238E27FC236}">
                <a16:creationId xmlns:a16="http://schemas.microsoft.com/office/drawing/2014/main" id="{1C320D8B-2028-4950-AAC0-144A2D0460FF}"/>
              </a:ext>
            </a:extLst>
          </p:cNvPr>
          <p:cNvGrpSpPr>
            <a:grpSpLocks noChangeAspect="1"/>
          </p:cNvGrpSpPr>
          <p:nvPr/>
        </p:nvGrpSpPr>
        <p:grpSpPr>
          <a:xfrm>
            <a:off x="9758410" y="2329312"/>
            <a:ext cx="721446" cy="720000"/>
            <a:chOff x="2925800" y="264036"/>
            <a:chExt cx="6327756" cy="6315075"/>
          </a:xfrm>
          <a:solidFill>
            <a:schemeClr val="accent4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218299-2BB2-4350-8B03-4F2D18811B86}"/>
                </a:ext>
              </a:extLst>
            </p:cNvPr>
            <p:cNvSpPr/>
            <p:nvPr/>
          </p:nvSpPr>
          <p:spPr>
            <a:xfrm>
              <a:off x="2925800" y="264036"/>
              <a:ext cx="6327756" cy="6315075"/>
            </a:xfrm>
            <a:custGeom>
              <a:avLst/>
              <a:gdLst>
                <a:gd name="connsiteX0" fmla="*/ 3461859 w 6327755"/>
                <a:gd name="connsiteY0" fmla="*/ 4078731 h 6315075"/>
                <a:gd name="connsiteX1" fmla="*/ 3360413 w 6327755"/>
                <a:gd name="connsiteY1" fmla="*/ 4078731 h 6315075"/>
                <a:gd name="connsiteX2" fmla="*/ 3360413 w 6327755"/>
                <a:gd name="connsiteY2" fmla="*/ 3977080 h 6315075"/>
                <a:gd name="connsiteX3" fmla="*/ 3157519 w 6327755"/>
                <a:gd name="connsiteY3" fmla="*/ 3690843 h 6315075"/>
                <a:gd name="connsiteX4" fmla="*/ 3157519 w 6327755"/>
                <a:gd name="connsiteY4" fmla="*/ 3438049 h 6315075"/>
                <a:gd name="connsiteX5" fmla="*/ 3723998 w 6327755"/>
                <a:gd name="connsiteY5" fmla="*/ 3192663 h 6315075"/>
                <a:gd name="connsiteX6" fmla="*/ 4273436 w 6327755"/>
                <a:gd name="connsiteY6" fmla="*/ 3946114 h 6315075"/>
                <a:gd name="connsiteX7" fmla="*/ 6325607 w 6327755"/>
                <a:gd name="connsiteY7" fmla="*/ 1132189 h 6315075"/>
                <a:gd name="connsiteX8" fmla="*/ 5543653 w 6327755"/>
                <a:gd name="connsiteY8" fmla="*/ 12687 h 6315075"/>
                <a:gd name="connsiteX9" fmla="*/ 3003218 w 6327755"/>
                <a:gd name="connsiteY9" fmla="*/ 12687 h 6315075"/>
                <a:gd name="connsiteX10" fmla="*/ 2714284 w 6327755"/>
                <a:gd name="connsiteY10" fmla="*/ 426340 h 6315075"/>
                <a:gd name="connsiteX11" fmla="*/ 1331473 w 6327755"/>
                <a:gd name="connsiteY11" fmla="*/ 1944058 h 6315075"/>
                <a:gd name="connsiteX12" fmla="*/ 2548837 w 6327755"/>
                <a:gd name="connsiteY12" fmla="*/ 3438151 h 6315075"/>
                <a:gd name="connsiteX13" fmla="*/ 2548837 w 6327755"/>
                <a:gd name="connsiteY13" fmla="*/ 3672126 h 6315075"/>
                <a:gd name="connsiteX14" fmla="*/ 2209725 w 6327755"/>
                <a:gd name="connsiteY14" fmla="*/ 3672126 h 6315075"/>
                <a:gd name="connsiteX15" fmla="*/ 1850995 w 6327755"/>
                <a:gd name="connsiteY15" fmla="*/ 3820982 h 6315075"/>
                <a:gd name="connsiteX16" fmla="*/ 1695262 w 6327755"/>
                <a:gd name="connsiteY16" fmla="*/ 3977080 h 6315075"/>
                <a:gd name="connsiteX17" fmla="*/ 1027132 w 6327755"/>
                <a:gd name="connsiteY17" fmla="*/ 3977080 h 6315075"/>
                <a:gd name="connsiteX18" fmla="*/ 1027132 w 6327755"/>
                <a:gd name="connsiteY18" fmla="*/ 3773778 h 6315075"/>
                <a:gd name="connsiteX19" fmla="*/ 12662 w 6327755"/>
                <a:gd name="connsiteY19" fmla="*/ 3773778 h 6315075"/>
                <a:gd name="connsiteX20" fmla="*/ 12662 w 6327755"/>
                <a:gd name="connsiteY20" fmla="*/ 5806800 h 6315075"/>
                <a:gd name="connsiteX21" fmla="*/ 1027132 w 6327755"/>
                <a:gd name="connsiteY21" fmla="*/ 5806800 h 6315075"/>
                <a:gd name="connsiteX22" fmla="*/ 1027132 w 6327755"/>
                <a:gd name="connsiteY22" fmla="*/ 5603498 h 6315075"/>
                <a:gd name="connsiteX23" fmla="*/ 1695262 w 6327755"/>
                <a:gd name="connsiteY23" fmla="*/ 5603498 h 6315075"/>
                <a:gd name="connsiteX24" fmla="*/ 1850995 w 6327755"/>
                <a:gd name="connsiteY24" fmla="*/ 5759646 h 6315075"/>
                <a:gd name="connsiteX25" fmla="*/ 2209725 w 6327755"/>
                <a:gd name="connsiteY25" fmla="*/ 5908451 h 6315075"/>
                <a:gd name="connsiteX26" fmla="*/ 2345943 w 6327755"/>
                <a:gd name="connsiteY26" fmla="*/ 5908451 h 6315075"/>
                <a:gd name="connsiteX27" fmla="*/ 2345943 w 6327755"/>
                <a:gd name="connsiteY27" fmla="*/ 6010102 h 6315075"/>
                <a:gd name="connsiteX28" fmla="*/ 2650284 w 6327755"/>
                <a:gd name="connsiteY28" fmla="*/ 6315055 h 6315075"/>
                <a:gd name="connsiteX29" fmla="*/ 3056072 w 6327755"/>
                <a:gd name="connsiteY29" fmla="*/ 6315055 h 6315075"/>
                <a:gd name="connsiteX30" fmla="*/ 3360413 w 6327755"/>
                <a:gd name="connsiteY30" fmla="*/ 6010102 h 6315075"/>
                <a:gd name="connsiteX31" fmla="*/ 3360413 w 6327755"/>
                <a:gd name="connsiteY31" fmla="*/ 5908451 h 6315075"/>
                <a:gd name="connsiteX32" fmla="*/ 3461859 w 6327755"/>
                <a:gd name="connsiteY32" fmla="*/ 5908451 h 6315075"/>
                <a:gd name="connsiteX33" fmla="*/ 3766200 w 6327755"/>
                <a:gd name="connsiteY33" fmla="*/ 5603498 h 6315075"/>
                <a:gd name="connsiteX34" fmla="*/ 3687097 w 6327755"/>
                <a:gd name="connsiteY34" fmla="*/ 5400195 h 6315075"/>
                <a:gd name="connsiteX35" fmla="*/ 3766200 w 6327755"/>
                <a:gd name="connsiteY35" fmla="*/ 5196893 h 6315075"/>
                <a:gd name="connsiteX36" fmla="*/ 3687097 w 6327755"/>
                <a:gd name="connsiteY36" fmla="*/ 4993591 h 6315075"/>
                <a:gd name="connsiteX37" fmla="*/ 3766200 w 6327755"/>
                <a:gd name="connsiteY37" fmla="*/ 4790289 h 6315075"/>
                <a:gd name="connsiteX38" fmla="*/ 3687097 w 6327755"/>
                <a:gd name="connsiteY38" fmla="*/ 4586987 h 6315075"/>
                <a:gd name="connsiteX39" fmla="*/ 3766200 w 6327755"/>
                <a:gd name="connsiteY39" fmla="*/ 4383684 h 6315075"/>
                <a:gd name="connsiteX40" fmla="*/ 3461859 w 6327755"/>
                <a:gd name="connsiteY40" fmla="*/ 4078731 h 6315075"/>
                <a:gd name="connsiteX41" fmla="*/ 3461859 w 6327755"/>
                <a:gd name="connsiteY41" fmla="*/ 4282033 h 6315075"/>
                <a:gd name="connsiteX42" fmla="*/ 3563306 w 6327755"/>
                <a:gd name="connsiteY42" fmla="*/ 4383684 h 6315075"/>
                <a:gd name="connsiteX43" fmla="*/ 3461859 w 6327755"/>
                <a:gd name="connsiteY43" fmla="*/ 4485335 h 6315075"/>
                <a:gd name="connsiteX44" fmla="*/ 3360413 w 6327755"/>
                <a:gd name="connsiteY44" fmla="*/ 4485335 h 6315075"/>
                <a:gd name="connsiteX45" fmla="*/ 3360413 w 6327755"/>
                <a:gd name="connsiteY45" fmla="*/ 4282033 h 6315075"/>
                <a:gd name="connsiteX46" fmla="*/ 3563306 w 6327755"/>
                <a:gd name="connsiteY46" fmla="*/ 4790289 h 6315075"/>
                <a:gd name="connsiteX47" fmla="*/ 3461859 w 6327755"/>
                <a:gd name="connsiteY47" fmla="*/ 4891940 h 6315075"/>
                <a:gd name="connsiteX48" fmla="*/ 2650284 w 6327755"/>
                <a:gd name="connsiteY48" fmla="*/ 4891940 h 6315075"/>
                <a:gd name="connsiteX49" fmla="*/ 2548837 w 6327755"/>
                <a:gd name="connsiteY49" fmla="*/ 4790289 h 6315075"/>
                <a:gd name="connsiteX50" fmla="*/ 2650284 w 6327755"/>
                <a:gd name="connsiteY50" fmla="*/ 4688638 h 6315075"/>
                <a:gd name="connsiteX51" fmla="*/ 2830834 w 6327755"/>
                <a:gd name="connsiteY51" fmla="*/ 4688638 h 6315075"/>
                <a:gd name="connsiteX52" fmla="*/ 3056072 w 6327755"/>
                <a:gd name="connsiteY52" fmla="*/ 4790289 h 6315075"/>
                <a:gd name="connsiteX53" fmla="*/ 3281309 w 6327755"/>
                <a:gd name="connsiteY53" fmla="*/ 4688638 h 6315075"/>
                <a:gd name="connsiteX54" fmla="*/ 3461859 w 6327755"/>
                <a:gd name="connsiteY54" fmla="*/ 4688638 h 6315075"/>
                <a:gd name="connsiteX55" fmla="*/ 3563306 w 6327755"/>
                <a:gd name="connsiteY55" fmla="*/ 4790289 h 6315075"/>
                <a:gd name="connsiteX56" fmla="*/ 3563306 w 6327755"/>
                <a:gd name="connsiteY56" fmla="*/ 5196893 h 6315075"/>
                <a:gd name="connsiteX57" fmla="*/ 3461859 w 6327755"/>
                <a:gd name="connsiteY57" fmla="*/ 5298544 h 6315075"/>
                <a:gd name="connsiteX58" fmla="*/ 2650284 w 6327755"/>
                <a:gd name="connsiteY58" fmla="*/ 5298544 h 6315075"/>
                <a:gd name="connsiteX59" fmla="*/ 2548837 w 6327755"/>
                <a:gd name="connsiteY59" fmla="*/ 5196893 h 6315075"/>
                <a:gd name="connsiteX60" fmla="*/ 2650284 w 6327755"/>
                <a:gd name="connsiteY60" fmla="*/ 5095242 h 6315075"/>
                <a:gd name="connsiteX61" fmla="*/ 3461859 w 6327755"/>
                <a:gd name="connsiteY61" fmla="*/ 5095242 h 6315075"/>
                <a:gd name="connsiteX62" fmla="*/ 3563306 w 6327755"/>
                <a:gd name="connsiteY62" fmla="*/ 5196893 h 6315075"/>
                <a:gd name="connsiteX63" fmla="*/ 2751731 w 6327755"/>
                <a:gd name="connsiteY63" fmla="*/ 4485335 h 6315075"/>
                <a:gd name="connsiteX64" fmla="*/ 2650284 w 6327755"/>
                <a:gd name="connsiteY64" fmla="*/ 4485335 h 6315075"/>
                <a:gd name="connsiteX65" fmla="*/ 2548837 w 6327755"/>
                <a:gd name="connsiteY65" fmla="*/ 4383684 h 6315075"/>
                <a:gd name="connsiteX66" fmla="*/ 2548837 w 6327755"/>
                <a:gd name="connsiteY66" fmla="*/ 4282033 h 6315075"/>
                <a:gd name="connsiteX67" fmla="*/ 2751731 w 6327755"/>
                <a:gd name="connsiteY67" fmla="*/ 4282033 h 6315075"/>
                <a:gd name="connsiteX68" fmla="*/ 5061285 w 6327755"/>
                <a:gd name="connsiteY68" fmla="*/ 1029199 h 6315075"/>
                <a:gd name="connsiteX69" fmla="*/ 5497292 w 6327755"/>
                <a:gd name="connsiteY69" fmla="*/ 301013 h 6315075"/>
                <a:gd name="connsiteX70" fmla="*/ 6006061 w 6327755"/>
                <a:gd name="connsiteY70" fmla="*/ 1029199 h 6315075"/>
                <a:gd name="connsiteX71" fmla="*/ 6001052 w 6327755"/>
                <a:gd name="connsiteY71" fmla="*/ 1232501 h 6315075"/>
                <a:gd name="connsiteX72" fmla="*/ 4483608 w 6327755"/>
                <a:gd name="connsiteY72" fmla="*/ 3313323 h 6315075"/>
                <a:gd name="connsiteX73" fmla="*/ 4962857 w 6327755"/>
                <a:gd name="connsiteY73" fmla="*/ 1232501 h 6315075"/>
                <a:gd name="connsiteX74" fmla="*/ 4882117 w 6327755"/>
                <a:gd name="connsiteY74" fmla="*/ 933255 h 6315075"/>
                <a:gd name="connsiteX75" fmla="*/ 4452604 w 6327755"/>
                <a:gd name="connsiteY75" fmla="*/ 215990 h 6315075"/>
                <a:gd name="connsiteX76" fmla="*/ 5311631 w 6327755"/>
                <a:gd name="connsiteY76" fmla="*/ 215990 h 6315075"/>
                <a:gd name="connsiteX77" fmla="*/ 4702949 w 6327755"/>
                <a:gd name="connsiteY77" fmla="*/ 1029199 h 6315075"/>
                <a:gd name="connsiteX78" fmla="*/ 4067714 w 6327755"/>
                <a:gd name="connsiteY78" fmla="*/ 1029199 h 6315075"/>
                <a:gd name="connsiteX79" fmla="*/ 3936454 w 6327755"/>
                <a:gd name="connsiteY79" fmla="*/ 874835 h 6315075"/>
                <a:gd name="connsiteX80" fmla="*/ 4273436 w 6327755"/>
                <a:gd name="connsiteY80" fmla="*/ 311983 h 6315075"/>
                <a:gd name="connsiteX81" fmla="*/ 4754611 w 6327755"/>
                <a:gd name="connsiteY81" fmla="*/ 1232501 h 6315075"/>
                <a:gd name="connsiteX82" fmla="*/ 4273436 w 6327755"/>
                <a:gd name="connsiteY82" fmla="*/ 3321659 h 6315075"/>
                <a:gd name="connsiteX83" fmla="*/ 4142074 w 6327755"/>
                <a:gd name="connsiteY83" fmla="*/ 2751015 h 6315075"/>
                <a:gd name="connsiteX84" fmla="*/ 4374883 w 6327755"/>
                <a:gd name="connsiteY84" fmla="*/ 1944058 h 6315075"/>
                <a:gd name="connsiteX85" fmla="*/ 4197946 w 6327755"/>
                <a:gd name="connsiteY85" fmla="*/ 1232501 h 6315075"/>
                <a:gd name="connsiteX86" fmla="*/ 3982473 w 6327755"/>
                <a:gd name="connsiteY86" fmla="*/ 2962500 h 6315075"/>
                <a:gd name="connsiteX87" fmla="*/ 4063364 w 6327755"/>
                <a:gd name="connsiteY87" fmla="*/ 3313425 h 6315075"/>
                <a:gd name="connsiteX88" fmla="*/ 3881863 w 6327755"/>
                <a:gd name="connsiteY88" fmla="*/ 3064609 h 6315075"/>
                <a:gd name="connsiteX89" fmla="*/ 3982473 w 6327755"/>
                <a:gd name="connsiteY89" fmla="*/ 2962500 h 6315075"/>
                <a:gd name="connsiteX90" fmla="*/ 3108925 w 6327755"/>
                <a:gd name="connsiteY90" fmla="*/ 215990 h 6315075"/>
                <a:gd name="connsiteX91" fmla="*/ 4094267 w 6327755"/>
                <a:gd name="connsiteY91" fmla="*/ 215990 h 6315075"/>
                <a:gd name="connsiteX92" fmla="*/ 3781405 w 6327755"/>
                <a:gd name="connsiteY92" fmla="*/ 738491 h 6315075"/>
                <a:gd name="connsiteX93" fmla="*/ 2963045 w 6327755"/>
                <a:gd name="connsiteY93" fmla="*/ 424901 h 6315075"/>
                <a:gd name="connsiteX94" fmla="*/ 1534367 w 6327755"/>
                <a:gd name="connsiteY94" fmla="*/ 1944058 h 6315075"/>
                <a:gd name="connsiteX95" fmla="*/ 2853178 w 6327755"/>
                <a:gd name="connsiteY95" fmla="*/ 622594 h 6315075"/>
                <a:gd name="connsiteX96" fmla="*/ 4171988 w 6327755"/>
                <a:gd name="connsiteY96" fmla="*/ 1944058 h 6315075"/>
                <a:gd name="connsiteX97" fmla="*/ 2853178 w 6327755"/>
                <a:gd name="connsiteY97" fmla="*/ 3265522 h 6315075"/>
                <a:gd name="connsiteX98" fmla="*/ 1534367 w 6327755"/>
                <a:gd name="connsiteY98" fmla="*/ 1944058 h 6315075"/>
                <a:gd name="connsiteX99" fmla="*/ 2751731 w 6327755"/>
                <a:gd name="connsiteY99" fmla="*/ 3463665 h 6315075"/>
                <a:gd name="connsiteX100" fmla="*/ 2853178 w 6327755"/>
                <a:gd name="connsiteY100" fmla="*/ 3468824 h 6315075"/>
                <a:gd name="connsiteX101" fmla="*/ 2954625 w 6327755"/>
                <a:gd name="connsiteY101" fmla="*/ 3463665 h 6315075"/>
                <a:gd name="connsiteX102" fmla="*/ 2954625 w 6327755"/>
                <a:gd name="connsiteY102" fmla="*/ 3672126 h 6315075"/>
                <a:gd name="connsiteX103" fmla="*/ 2751731 w 6327755"/>
                <a:gd name="connsiteY103" fmla="*/ 3672126 h 6315075"/>
                <a:gd name="connsiteX104" fmla="*/ 824238 w 6327755"/>
                <a:gd name="connsiteY104" fmla="*/ 5603498 h 6315075"/>
                <a:gd name="connsiteX105" fmla="*/ 215556 w 6327755"/>
                <a:gd name="connsiteY105" fmla="*/ 5603498 h 6315075"/>
                <a:gd name="connsiteX106" fmla="*/ 215556 w 6327755"/>
                <a:gd name="connsiteY106" fmla="*/ 3977080 h 6315075"/>
                <a:gd name="connsiteX107" fmla="*/ 824238 w 6327755"/>
                <a:gd name="connsiteY107" fmla="*/ 3977080 h 6315075"/>
                <a:gd name="connsiteX108" fmla="*/ 1994442 w 6327755"/>
                <a:gd name="connsiteY108" fmla="*/ 5615912 h 6315075"/>
                <a:gd name="connsiteX109" fmla="*/ 1779272 w 6327755"/>
                <a:gd name="connsiteY109" fmla="*/ 5400195 h 6315075"/>
                <a:gd name="connsiteX110" fmla="*/ 1027132 w 6327755"/>
                <a:gd name="connsiteY110" fmla="*/ 5400195 h 6315075"/>
                <a:gd name="connsiteX111" fmla="*/ 1027132 w 6327755"/>
                <a:gd name="connsiteY111" fmla="*/ 4180382 h 6315075"/>
                <a:gd name="connsiteX112" fmla="*/ 1779272 w 6327755"/>
                <a:gd name="connsiteY112" fmla="*/ 4180382 h 6315075"/>
                <a:gd name="connsiteX113" fmla="*/ 1994442 w 6327755"/>
                <a:gd name="connsiteY113" fmla="*/ 3964717 h 6315075"/>
                <a:gd name="connsiteX114" fmla="*/ 2209725 w 6327755"/>
                <a:gd name="connsiteY114" fmla="*/ 3875429 h 6315075"/>
                <a:gd name="connsiteX115" fmla="*/ 3056072 w 6327755"/>
                <a:gd name="connsiteY115" fmla="*/ 3875429 h 6315075"/>
                <a:gd name="connsiteX116" fmla="*/ 3157519 w 6327755"/>
                <a:gd name="connsiteY116" fmla="*/ 3977080 h 6315075"/>
                <a:gd name="connsiteX117" fmla="*/ 3157519 w 6327755"/>
                <a:gd name="connsiteY117" fmla="*/ 4485335 h 6315075"/>
                <a:gd name="connsiteX118" fmla="*/ 3056072 w 6327755"/>
                <a:gd name="connsiteY118" fmla="*/ 4586987 h 6315075"/>
                <a:gd name="connsiteX119" fmla="*/ 2954625 w 6327755"/>
                <a:gd name="connsiteY119" fmla="*/ 4485335 h 6315075"/>
                <a:gd name="connsiteX120" fmla="*/ 2954625 w 6327755"/>
                <a:gd name="connsiteY120" fmla="*/ 4078731 h 6315075"/>
                <a:gd name="connsiteX121" fmla="*/ 2405479 w 6327755"/>
                <a:gd name="connsiteY121" fmla="*/ 4078731 h 6315075"/>
                <a:gd name="connsiteX122" fmla="*/ 2358230 w 6327755"/>
                <a:gd name="connsiteY122" fmla="*/ 4125935 h 6315075"/>
                <a:gd name="connsiteX123" fmla="*/ 1737261 w 6327755"/>
                <a:gd name="connsiteY123" fmla="*/ 4383684 h 6315075"/>
                <a:gd name="connsiteX124" fmla="*/ 1737261 w 6327755"/>
                <a:gd name="connsiteY124" fmla="*/ 4586987 h 6315075"/>
                <a:gd name="connsiteX125" fmla="*/ 2347274 w 6327755"/>
                <a:gd name="connsiteY125" fmla="*/ 4397331 h 6315075"/>
                <a:gd name="connsiteX126" fmla="*/ 2425046 w 6327755"/>
                <a:gd name="connsiteY126" fmla="*/ 4586987 h 6315075"/>
                <a:gd name="connsiteX127" fmla="*/ 2345943 w 6327755"/>
                <a:gd name="connsiteY127" fmla="*/ 4790289 h 6315075"/>
                <a:gd name="connsiteX128" fmla="*/ 2425046 w 6327755"/>
                <a:gd name="connsiteY128" fmla="*/ 4993591 h 6315075"/>
                <a:gd name="connsiteX129" fmla="*/ 2345943 w 6327755"/>
                <a:gd name="connsiteY129" fmla="*/ 5196893 h 6315075"/>
                <a:gd name="connsiteX130" fmla="*/ 2425046 w 6327755"/>
                <a:gd name="connsiteY130" fmla="*/ 5400195 h 6315075"/>
                <a:gd name="connsiteX131" fmla="*/ 2345943 w 6327755"/>
                <a:gd name="connsiteY131" fmla="*/ 5603498 h 6315075"/>
                <a:gd name="connsiteX132" fmla="*/ 2364622 w 6327755"/>
                <a:gd name="connsiteY132" fmla="*/ 5705149 h 6315075"/>
                <a:gd name="connsiteX133" fmla="*/ 2209725 w 6327755"/>
                <a:gd name="connsiteY133" fmla="*/ 5705149 h 6315075"/>
                <a:gd name="connsiteX134" fmla="*/ 1994442 w 6327755"/>
                <a:gd name="connsiteY134" fmla="*/ 5615912 h 6315075"/>
                <a:gd name="connsiteX135" fmla="*/ 3157519 w 6327755"/>
                <a:gd name="connsiteY135" fmla="*/ 6010102 h 6315075"/>
                <a:gd name="connsiteX136" fmla="*/ 3056072 w 6327755"/>
                <a:gd name="connsiteY136" fmla="*/ 6111753 h 6315075"/>
                <a:gd name="connsiteX137" fmla="*/ 2650284 w 6327755"/>
                <a:gd name="connsiteY137" fmla="*/ 6111753 h 6315075"/>
                <a:gd name="connsiteX138" fmla="*/ 2548837 w 6327755"/>
                <a:gd name="connsiteY138" fmla="*/ 6010102 h 6315075"/>
                <a:gd name="connsiteX139" fmla="*/ 2548837 w 6327755"/>
                <a:gd name="connsiteY139" fmla="*/ 5908451 h 6315075"/>
                <a:gd name="connsiteX140" fmla="*/ 3157519 w 6327755"/>
                <a:gd name="connsiteY140" fmla="*/ 5908451 h 6315075"/>
                <a:gd name="connsiteX141" fmla="*/ 3461859 w 6327755"/>
                <a:gd name="connsiteY141" fmla="*/ 5705149 h 6315075"/>
                <a:gd name="connsiteX142" fmla="*/ 2650284 w 6327755"/>
                <a:gd name="connsiteY142" fmla="*/ 5705149 h 6315075"/>
                <a:gd name="connsiteX143" fmla="*/ 2548837 w 6327755"/>
                <a:gd name="connsiteY143" fmla="*/ 5603498 h 6315075"/>
                <a:gd name="connsiteX144" fmla="*/ 2650284 w 6327755"/>
                <a:gd name="connsiteY144" fmla="*/ 5501846 h 6315075"/>
                <a:gd name="connsiteX145" fmla="*/ 3461859 w 6327755"/>
                <a:gd name="connsiteY145" fmla="*/ 5501846 h 6315075"/>
                <a:gd name="connsiteX146" fmla="*/ 3563306 w 6327755"/>
                <a:gd name="connsiteY146" fmla="*/ 5603498 h 6315075"/>
                <a:gd name="connsiteX147" fmla="*/ 3461859 w 6327755"/>
                <a:gd name="connsiteY147" fmla="*/ 5705149 h 631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327755" h="6315075">
                  <a:moveTo>
                    <a:pt x="3461859" y="4078731"/>
                  </a:moveTo>
                  <a:lnTo>
                    <a:pt x="3360413" y="4078731"/>
                  </a:lnTo>
                  <a:lnTo>
                    <a:pt x="3360413" y="3977080"/>
                  </a:lnTo>
                  <a:cubicBezTo>
                    <a:pt x="3360413" y="3844755"/>
                    <a:pt x="3275311" y="3732927"/>
                    <a:pt x="3157519" y="3690843"/>
                  </a:cubicBezTo>
                  <a:lnTo>
                    <a:pt x="3157519" y="3438049"/>
                  </a:lnTo>
                  <a:cubicBezTo>
                    <a:pt x="3364876" y="3395661"/>
                    <a:pt x="3556421" y="3310299"/>
                    <a:pt x="3723998" y="3192663"/>
                  </a:cubicBezTo>
                  <a:lnTo>
                    <a:pt x="4273436" y="3946114"/>
                  </a:lnTo>
                  <a:lnTo>
                    <a:pt x="6325607" y="1132189"/>
                  </a:lnTo>
                  <a:lnTo>
                    <a:pt x="5543653" y="12687"/>
                  </a:lnTo>
                  <a:lnTo>
                    <a:pt x="3003218" y="12687"/>
                  </a:lnTo>
                  <a:lnTo>
                    <a:pt x="2714284" y="426340"/>
                  </a:lnTo>
                  <a:cubicBezTo>
                    <a:pt x="1940155" y="496969"/>
                    <a:pt x="1331473" y="1150306"/>
                    <a:pt x="1331473" y="1944058"/>
                  </a:cubicBezTo>
                  <a:cubicBezTo>
                    <a:pt x="1331473" y="2680431"/>
                    <a:pt x="1855053" y="3296449"/>
                    <a:pt x="2548837" y="3438151"/>
                  </a:cubicBezTo>
                  <a:lnTo>
                    <a:pt x="2548837" y="3672126"/>
                  </a:lnTo>
                  <a:lnTo>
                    <a:pt x="2209725" y="3672126"/>
                  </a:lnTo>
                  <a:cubicBezTo>
                    <a:pt x="2074141" y="3672126"/>
                    <a:pt x="1946749" y="3724985"/>
                    <a:pt x="1850995" y="3820982"/>
                  </a:cubicBezTo>
                  <a:lnTo>
                    <a:pt x="1695262" y="3977080"/>
                  </a:lnTo>
                  <a:lnTo>
                    <a:pt x="1027132" y="3977080"/>
                  </a:lnTo>
                  <a:lnTo>
                    <a:pt x="1027132" y="3773778"/>
                  </a:lnTo>
                  <a:lnTo>
                    <a:pt x="12662" y="3773778"/>
                  </a:lnTo>
                  <a:lnTo>
                    <a:pt x="12662" y="5806800"/>
                  </a:lnTo>
                  <a:lnTo>
                    <a:pt x="1027132" y="5806800"/>
                  </a:lnTo>
                  <a:lnTo>
                    <a:pt x="1027132" y="5603498"/>
                  </a:lnTo>
                  <a:lnTo>
                    <a:pt x="1695262" y="5603498"/>
                  </a:lnTo>
                  <a:lnTo>
                    <a:pt x="1850995" y="5759646"/>
                  </a:lnTo>
                  <a:cubicBezTo>
                    <a:pt x="1946749" y="5855643"/>
                    <a:pt x="2074141" y="5908451"/>
                    <a:pt x="2209725" y="5908451"/>
                  </a:cubicBezTo>
                  <a:lnTo>
                    <a:pt x="2345943" y="5908451"/>
                  </a:lnTo>
                  <a:lnTo>
                    <a:pt x="2345943" y="6010102"/>
                  </a:lnTo>
                  <a:cubicBezTo>
                    <a:pt x="2345943" y="6178258"/>
                    <a:pt x="2482516" y="6315055"/>
                    <a:pt x="2650284" y="6315055"/>
                  </a:cubicBezTo>
                  <a:lnTo>
                    <a:pt x="3056072" y="6315055"/>
                  </a:lnTo>
                  <a:cubicBezTo>
                    <a:pt x="3223839" y="6315055"/>
                    <a:pt x="3360413" y="6178258"/>
                    <a:pt x="3360413" y="6010102"/>
                  </a:cubicBezTo>
                  <a:lnTo>
                    <a:pt x="3360413" y="5908451"/>
                  </a:lnTo>
                  <a:lnTo>
                    <a:pt x="3461859" y="5908451"/>
                  </a:lnTo>
                  <a:cubicBezTo>
                    <a:pt x="3629628" y="5908451"/>
                    <a:pt x="3766200" y="5771654"/>
                    <a:pt x="3766200" y="5603498"/>
                  </a:cubicBezTo>
                  <a:cubicBezTo>
                    <a:pt x="3766200" y="5525125"/>
                    <a:pt x="3735690" y="5454299"/>
                    <a:pt x="3687097" y="5400195"/>
                  </a:cubicBezTo>
                  <a:cubicBezTo>
                    <a:pt x="3735792" y="5346142"/>
                    <a:pt x="3766200" y="5275317"/>
                    <a:pt x="3766200" y="5196893"/>
                  </a:cubicBezTo>
                  <a:cubicBezTo>
                    <a:pt x="3766200" y="5118520"/>
                    <a:pt x="3735690" y="5047695"/>
                    <a:pt x="3687097" y="4993591"/>
                  </a:cubicBezTo>
                  <a:cubicBezTo>
                    <a:pt x="3735792" y="4939538"/>
                    <a:pt x="3766200" y="4868713"/>
                    <a:pt x="3766200" y="4790289"/>
                  </a:cubicBezTo>
                  <a:cubicBezTo>
                    <a:pt x="3766200" y="4711916"/>
                    <a:pt x="3735690" y="4641090"/>
                    <a:pt x="3687097" y="4586987"/>
                  </a:cubicBezTo>
                  <a:cubicBezTo>
                    <a:pt x="3735792" y="4532934"/>
                    <a:pt x="3766200" y="4462108"/>
                    <a:pt x="3766200" y="4383684"/>
                  </a:cubicBezTo>
                  <a:cubicBezTo>
                    <a:pt x="3766200" y="4215579"/>
                    <a:pt x="3629628" y="4078731"/>
                    <a:pt x="3461859" y="4078731"/>
                  </a:cubicBezTo>
                  <a:close/>
                  <a:moveTo>
                    <a:pt x="3461859" y="4282033"/>
                  </a:moveTo>
                  <a:cubicBezTo>
                    <a:pt x="3517833" y="4282033"/>
                    <a:pt x="3563306" y="4327700"/>
                    <a:pt x="3563306" y="4383684"/>
                  </a:cubicBezTo>
                  <a:cubicBezTo>
                    <a:pt x="3563306" y="4439720"/>
                    <a:pt x="3517833" y="4485335"/>
                    <a:pt x="3461859" y="4485335"/>
                  </a:cubicBezTo>
                  <a:lnTo>
                    <a:pt x="3360413" y="4485335"/>
                  </a:lnTo>
                  <a:lnTo>
                    <a:pt x="3360413" y="4282033"/>
                  </a:lnTo>
                  <a:close/>
                  <a:moveTo>
                    <a:pt x="3563306" y="4790289"/>
                  </a:moveTo>
                  <a:cubicBezTo>
                    <a:pt x="3563306" y="4846324"/>
                    <a:pt x="3517833" y="4891940"/>
                    <a:pt x="3461859" y="4891940"/>
                  </a:cubicBezTo>
                  <a:lnTo>
                    <a:pt x="2650284" y="4891940"/>
                  </a:lnTo>
                  <a:cubicBezTo>
                    <a:pt x="2594310" y="4891940"/>
                    <a:pt x="2548837" y="4846324"/>
                    <a:pt x="2548837" y="4790289"/>
                  </a:cubicBezTo>
                  <a:cubicBezTo>
                    <a:pt x="2548837" y="4734304"/>
                    <a:pt x="2594310" y="4688638"/>
                    <a:pt x="2650284" y="4688638"/>
                  </a:cubicBezTo>
                  <a:lnTo>
                    <a:pt x="2830834" y="4688638"/>
                  </a:lnTo>
                  <a:cubicBezTo>
                    <a:pt x="2886566" y="4750581"/>
                    <a:pt x="2966519" y="4790289"/>
                    <a:pt x="3056072" y="4790289"/>
                  </a:cubicBezTo>
                  <a:cubicBezTo>
                    <a:pt x="3145637" y="4790289"/>
                    <a:pt x="3225475" y="4750581"/>
                    <a:pt x="3281309" y="4688638"/>
                  </a:cubicBezTo>
                  <a:lnTo>
                    <a:pt x="3461859" y="4688638"/>
                  </a:lnTo>
                  <a:cubicBezTo>
                    <a:pt x="3517833" y="4688638"/>
                    <a:pt x="3563306" y="4734304"/>
                    <a:pt x="3563306" y="4790289"/>
                  </a:cubicBezTo>
                  <a:close/>
                  <a:moveTo>
                    <a:pt x="3563306" y="5196893"/>
                  </a:moveTo>
                  <a:cubicBezTo>
                    <a:pt x="3563306" y="5252928"/>
                    <a:pt x="3517833" y="5298544"/>
                    <a:pt x="3461859" y="5298544"/>
                  </a:cubicBezTo>
                  <a:lnTo>
                    <a:pt x="2650284" y="5298544"/>
                  </a:lnTo>
                  <a:cubicBezTo>
                    <a:pt x="2594310" y="5298544"/>
                    <a:pt x="2548837" y="5252928"/>
                    <a:pt x="2548837" y="5196893"/>
                  </a:cubicBezTo>
                  <a:cubicBezTo>
                    <a:pt x="2548837" y="5140909"/>
                    <a:pt x="2594310" y="5095242"/>
                    <a:pt x="2650284" y="5095242"/>
                  </a:cubicBezTo>
                  <a:lnTo>
                    <a:pt x="3461859" y="5095242"/>
                  </a:lnTo>
                  <a:cubicBezTo>
                    <a:pt x="3517833" y="5095242"/>
                    <a:pt x="3563306" y="5140909"/>
                    <a:pt x="3563306" y="5196893"/>
                  </a:cubicBezTo>
                  <a:close/>
                  <a:moveTo>
                    <a:pt x="2751731" y="4485335"/>
                  </a:moveTo>
                  <a:lnTo>
                    <a:pt x="2650284" y="4485335"/>
                  </a:lnTo>
                  <a:cubicBezTo>
                    <a:pt x="2594310" y="4485335"/>
                    <a:pt x="2548837" y="4439720"/>
                    <a:pt x="2548837" y="4383684"/>
                  </a:cubicBezTo>
                  <a:lnTo>
                    <a:pt x="2548837" y="4282033"/>
                  </a:lnTo>
                  <a:lnTo>
                    <a:pt x="2751731" y="4282033"/>
                  </a:lnTo>
                  <a:close/>
                  <a:moveTo>
                    <a:pt x="5061285" y="1029199"/>
                  </a:moveTo>
                  <a:lnTo>
                    <a:pt x="5497292" y="301013"/>
                  </a:lnTo>
                  <a:lnTo>
                    <a:pt x="6006061" y="1029199"/>
                  </a:lnTo>
                  <a:close/>
                  <a:moveTo>
                    <a:pt x="6001052" y="1232501"/>
                  </a:moveTo>
                  <a:lnTo>
                    <a:pt x="4483608" y="3313323"/>
                  </a:lnTo>
                  <a:lnTo>
                    <a:pt x="4962857" y="1232501"/>
                  </a:lnTo>
                  <a:close/>
                  <a:moveTo>
                    <a:pt x="4882117" y="933255"/>
                  </a:moveTo>
                  <a:lnTo>
                    <a:pt x="4452604" y="215990"/>
                  </a:lnTo>
                  <a:lnTo>
                    <a:pt x="5311631" y="215990"/>
                  </a:lnTo>
                  <a:close/>
                  <a:moveTo>
                    <a:pt x="4702949" y="1029199"/>
                  </a:moveTo>
                  <a:lnTo>
                    <a:pt x="4067714" y="1029199"/>
                  </a:lnTo>
                  <a:cubicBezTo>
                    <a:pt x="4026995" y="975147"/>
                    <a:pt x="3983804" y="922981"/>
                    <a:pt x="3936454" y="874835"/>
                  </a:cubicBezTo>
                  <a:lnTo>
                    <a:pt x="4273436" y="311983"/>
                  </a:lnTo>
                  <a:close/>
                  <a:moveTo>
                    <a:pt x="4754611" y="1232501"/>
                  </a:moveTo>
                  <a:lnTo>
                    <a:pt x="4273436" y="3321659"/>
                  </a:lnTo>
                  <a:lnTo>
                    <a:pt x="4142074" y="2751015"/>
                  </a:lnTo>
                  <a:cubicBezTo>
                    <a:pt x="4288640" y="2516595"/>
                    <a:pt x="4374883" y="2240472"/>
                    <a:pt x="4374883" y="1944058"/>
                  </a:cubicBezTo>
                  <a:cubicBezTo>
                    <a:pt x="4374883" y="1687096"/>
                    <a:pt x="4310489" y="1445179"/>
                    <a:pt x="4197946" y="1232501"/>
                  </a:cubicBezTo>
                  <a:close/>
                  <a:moveTo>
                    <a:pt x="3982473" y="2962500"/>
                  </a:moveTo>
                  <a:lnTo>
                    <a:pt x="4063364" y="3313425"/>
                  </a:lnTo>
                  <a:lnTo>
                    <a:pt x="3881863" y="3064609"/>
                  </a:lnTo>
                  <a:cubicBezTo>
                    <a:pt x="3916938" y="3032042"/>
                    <a:pt x="3950416" y="2998091"/>
                    <a:pt x="3982473" y="2962500"/>
                  </a:cubicBezTo>
                  <a:close/>
                  <a:moveTo>
                    <a:pt x="3108925" y="215990"/>
                  </a:moveTo>
                  <a:lnTo>
                    <a:pt x="4094267" y="215990"/>
                  </a:lnTo>
                  <a:lnTo>
                    <a:pt x="3781405" y="738491"/>
                  </a:lnTo>
                  <a:cubicBezTo>
                    <a:pt x="3551424" y="560303"/>
                    <a:pt x="3270011" y="446988"/>
                    <a:pt x="2963045" y="424901"/>
                  </a:cubicBezTo>
                  <a:close/>
                  <a:moveTo>
                    <a:pt x="1534367" y="1944058"/>
                  </a:moveTo>
                  <a:cubicBezTo>
                    <a:pt x="1534367" y="1215426"/>
                    <a:pt x="2126006" y="622594"/>
                    <a:pt x="2853178" y="622594"/>
                  </a:cubicBezTo>
                  <a:cubicBezTo>
                    <a:pt x="3580349" y="622594"/>
                    <a:pt x="4171988" y="1215426"/>
                    <a:pt x="4171988" y="1944058"/>
                  </a:cubicBezTo>
                  <a:cubicBezTo>
                    <a:pt x="4171988" y="2672743"/>
                    <a:pt x="3580349" y="3265522"/>
                    <a:pt x="2853178" y="3265522"/>
                  </a:cubicBezTo>
                  <a:cubicBezTo>
                    <a:pt x="2126006" y="3265522"/>
                    <a:pt x="1534367" y="2672743"/>
                    <a:pt x="1534367" y="1944058"/>
                  </a:cubicBezTo>
                  <a:close/>
                  <a:moveTo>
                    <a:pt x="2751731" y="3463665"/>
                  </a:moveTo>
                  <a:cubicBezTo>
                    <a:pt x="2785411" y="3465902"/>
                    <a:pt x="2818901" y="3468824"/>
                    <a:pt x="2853178" y="3468824"/>
                  </a:cubicBezTo>
                  <a:cubicBezTo>
                    <a:pt x="2887454" y="3468824"/>
                    <a:pt x="2920944" y="3465902"/>
                    <a:pt x="2954625" y="3463665"/>
                  </a:cubicBezTo>
                  <a:lnTo>
                    <a:pt x="2954625" y="3672126"/>
                  </a:lnTo>
                  <a:lnTo>
                    <a:pt x="2751731" y="3672126"/>
                  </a:lnTo>
                  <a:close/>
                  <a:moveTo>
                    <a:pt x="824238" y="5603498"/>
                  </a:moveTo>
                  <a:lnTo>
                    <a:pt x="215556" y="5603498"/>
                  </a:lnTo>
                  <a:lnTo>
                    <a:pt x="215556" y="3977080"/>
                  </a:lnTo>
                  <a:lnTo>
                    <a:pt x="824238" y="3977080"/>
                  </a:lnTo>
                  <a:close/>
                  <a:moveTo>
                    <a:pt x="1994442" y="5615912"/>
                  </a:moveTo>
                  <a:lnTo>
                    <a:pt x="1779272" y="5400195"/>
                  </a:lnTo>
                  <a:lnTo>
                    <a:pt x="1027132" y="5400195"/>
                  </a:lnTo>
                  <a:lnTo>
                    <a:pt x="1027132" y="4180382"/>
                  </a:lnTo>
                  <a:lnTo>
                    <a:pt x="1779272" y="4180382"/>
                  </a:lnTo>
                  <a:lnTo>
                    <a:pt x="1994442" y="3964717"/>
                  </a:lnTo>
                  <a:cubicBezTo>
                    <a:pt x="2051949" y="3907144"/>
                    <a:pt x="2128339" y="3875429"/>
                    <a:pt x="2209725" y="3875429"/>
                  </a:cubicBezTo>
                  <a:lnTo>
                    <a:pt x="3056072" y="3875429"/>
                  </a:lnTo>
                  <a:cubicBezTo>
                    <a:pt x="3112045" y="3875429"/>
                    <a:pt x="3157519" y="3921095"/>
                    <a:pt x="3157519" y="3977080"/>
                  </a:cubicBezTo>
                  <a:lnTo>
                    <a:pt x="3157519" y="4485335"/>
                  </a:lnTo>
                  <a:cubicBezTo>
                    <a:pt x="3157519" y="4541371"/>
                    <a:pt x="3112045" y="4586987"/>
                    <a:pt x="3056072" y="4586987"/>
                  </a:cubicBezTo>
                  <a:cubicBezTo>
                    <a:pt x="3000098" y="4586987"/>
                    <a:pt x="2954625" y="4541371"/>
                    <a:pt x="2954625" y="4485335"/>
                  </a:cubicBezTo>
                  <a:lnTo>
                    <a:pt x="2954625" y="4078731"/>
                  </a:lnTo>
                  <a:lnTo>
                    <a:pt x="2405479" y="4078731"/>
                  </a:lnTo>
                  <a:lnTo>
                    <a:pt x="2358230" y="4125935"/>
                  </a:lnTo>
                  <a:cubicBezTo>
                    <a:pt x="2192339" y="4292211"/>
                    <a:pt x="1971806" y="4383684"/>
                    <a:pt x="1737261" y="4383684"/>
                  </a:cubicBezTo>
                  <a:lnTo>
                    <a:pt x="1737261" y="4586987"/>
                  </a:lnTo>
                  <a:cubicBezTo>
                    <a:pt x="1958428" y="4586987"/>
                    <a:pt x="2168905" y="4520126"/>
                    <a:pt x="2347274" y="4397331"/>
                  </a:cubicBezTo>
                  <a:cubicBezTo>
                    <a:pt x="2350597" y="4470202"/>
                    <a:pt x="2379331" y="4536161"/>
                    <a:pt x="2425046" y="4586987"/>
                  </a:cubicBezTo>
                  <a:cubicBezTo>
                    <a:pt x="2376351" y="4641090"/>
                    <a:pt x="2345943" y="4711916"/>
                    <a:pt x="2345943" y="4790289"/>
                  </a:cubicBezTo>
                  <a:cubicBezTo>
                    <a:pt x="2345943" y="4868713"/>
                    <a:pt x="2376453" y="4939538"/>
                    <a:pt x="2425046" y="4993591"/>
                  </a:cubicBezTo>
                  <a:cubicBezTo>
                    <a:pt x="2376351" y="5047695"/>
                    <a:pt x="2345943" y="5118520"/>
                    <a:pt x="2345943" y="5196893"/>
                  </a:cubicBezTo>
                  <a:cubicBezTo>
                    <a:pt x="2345943" y="5275317"/>
                    <a:pt x="2376453" y="5346142"/>
                    <a:pt x="2425046" y="5400195"/>
                  </a:cubicBezTo>
                  <a:cubicBezTo>
                    <a:pt x="2376351" y="5454299"/>
                    <a:pt x="2345943" y="5525125"/>
                    <a:pt x="2345943" y="5603498"/>
                  </a:cubicBezTo>
                  <a:cubicBezTo>
                    <a:pt x="2345943" y="5639279"/>
                    <a:pt x="2353222" y="5673230"/>
                    <a:pt x="2364622" y="5705149"/>
                  </a:cubicBezTo>
                  <a:lnTo>
                    <a:pt x="2209725" y="5705149"/>
                  </a:lnTo>
                  <a:cubicBezTo>
                    <a:pt x="2128339" y="5705149"/>
                    <a:pt x="2051949" y="5673484"/>
                    <a:pt x="1994442" y="5615912"/>
                  </a:cubicBezTo>
                  <a:close/>
                  <a:moveTo>
                    <a:pt x="3157519" y="6010102"/>
                  </a:moveTo>
                  <a:cubicBezTo>
                    <a:pt x="3157519" y="6066137"/>
                    <a:pt x="3112045" y="6111753"/>
                    <a:pt x="3056072" y="6111753"/>
                  </a:cubicBezTo>
                  <a:lnTo>
                    <a:pt x="2650284" y="6111753"/>
                  </a:lnTo>
                  <a:cubicBezTo>
                    <a:pt x="2594310" y="6111753"/>
                    <a:pt x="2548837" y="6066137"/>
                    <a:pt x="2548837" y="6010102"/>
                  </a:cubicBezTo>
                  <a:lnTo>
                    <a:pt x="2548837" y="5908451"/>
                  </a:lnTo>
                  <a:lnTo>
                    <a:pt x="3157519" y="5908451"/>
                  </a:lnTo>
                  <a:close/>
                  <a:moveTo>
                    <a:pt x="3461859" y="5705149"/>
                  </a:moveTo>
                  <a:lnTo>
                    <a:pt x="2650284" y="5705149"/>
                  </a:lnTo>
                  <a:cubicBezTo>
                    <a:pt x="2594310" y="5705149"/>
                    <a:pt x="2548837" y="5659533"/>
                    <a:pt x="2548837" y="5603498"/>
                  </a:cubicBezTo>
                  <a:cubicBezTo>
                    <a:pt x="2548837" y="5547513"/>
                    <a:pt x="2594310" y="5501846"/>
                    <a:pt x="2650284" y="5501846"/>
                  </a:cubicBezTo>
                  <a:lnTo>
                    <a:pt x="3461859" y="5501846"/>
                  </a:lnTo>
                  <a:cubicBezTo>
                    <a:pt x="3517833" y="5501846"/>
                    <a:pt x="3563306" y="5547513"/>
                    <a:pt x="3563306" y="5603498"/>
                  </a:cubicBezTo>
                  <a:cubicBezTo>
                    <a:pt x="3563306" y="5659533"/>
                    <a:pt x="3517833" y="5705149"/>
                    <a:pt x="3461859" y="5705149"/>
                  </a:cubicBezTo>
                  <a:close/>
                </a:path>
              </a:pathLst>
            </a:custGeom>
            <a:grpFill/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DE6C8C-4FBD-4390-BCBD-3BAA03B22C22}"/>
                </a:ext>
              </a:extLst>
            </p:cNvPr>
            <p:cNvSpPr/>
            <p:nvPr/>
          </p:nvSpPr>
          <p:spPr>
            <a:xfrm>
              <a:off x="4650399" y="1077245"/>
              <a:ext cx="2244515" cy="2249031"/>
            </a:xfrm>
            <a:custGeom>
              <a:avLst/>
              <a:gdLst>
                <a:gd name="connsiteX0" fmla="*/ 2244496 w 2244514"/>
                <a:gd name="connsiteY0" fmla="*/ 1130848 h 2249030"/>
                <a:gd name="connsiteX1" fmla="*/ 1128579 w 2244514"/>
                <a:gd name="connsiteY1" fmla="*/ 12687 h 2249030"/>
                <a:gd name="connsiteX2" fmla="*/ 12662 w 2244514"/>
                <a:gd name="connsiteY2" fmla="*/ 1130848 h 2249030"/>
                <a:gd name="connsiteX3" fmla="*/ 1128579 w 2244514"/>
                <a:gd name="connsiteY3" fmla="*/ 2249010 h 2249030"/>
                <a:gd name="connsiteX4" fmla="*/ 2244496 w 2244514"/>
                <a:gd name="connsiteY4" fmla="*/ 1130848 h 2249030"/>
                <a:gd name="connsiteX5" fmla="*/ 215556 w 2244514"/>
                <a:gd name="connsiteY5" fmla="*/ 1130848 h 2249030"/>
                <a:gd name="connsiteX6" fmla="*/ 1128579 w 2244514"/>
                <a:gd name="connsiteY6" fmla="*/ 215989 h 2249030"/>
                <a:gd name="connsiteX7" fmla="*/ 2041602 w 2244514"/>
                <a:gd name="connsiteY7" fmla="*/ 1130848 h 2249030"/>
                <a:gd name="connsiteX8" fmla="*/ 1128579 w 2244514"/>
                <a:gd name="connsiteY8" fmla="*/ 2045708 h 2249030"/>
                <a:gd name="connsiteX9" fmla="*/ 215556 w 2244514"/>
                <a:gd name="connsiteY9" fmla="*/ 1130848 h 224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514" h="2249030">
                  <a:moveTo>
                    <a:pt x="2244496" y="1130848"/>
                  </a:moveTo>
                  <a:cubicBezTo>
                    <a:pt x="2244496" y="514347"/>
                    <a:pt x="1743855" y="12687"/>
                    <a:pt x="1128579" y="12687"/>
                  </a:cubicBezTo>
                  <a:cubicBezTo>
                    <a:pt x="513303" y="12687"/>
                    <a:pt x="12662" y="514347"/>
                    <a:pt x="12662" y="1130848"/>
                  </a:cubicBezTo>
                  <a:cubicBezTo>
                    <a:pt x="12662" y="1747413"/>
                    <a:pt x="513303" y="2249010"/>
                    <a:pt x="1128579" y="2249010"/>
                  </a:cubicBezTo>
                  <a:cubicBezTo>
                    <a:pt x="1743855" y="2249010"/>
                    <a:pt x="2244496" y="1747413"/>
                    <a:pt x="2244496" y="1130848"/>
                  </a:cubicBezTo>
                  <a:close/>
                  <a:moveTo>
                    <a:pt x="215556" y="1130848"/>
                  </a:moveTo>
                  <a:cubicBezTo>
                    <a:pt x="215556" y="626468"/>
                    <a:pt x="625110" y="215989"/>
                    <a:pt x="1128579" y="215989"/>
                  </a:cubicBezTo>
                  <a:cubicBezTo>
                    <a:pt x="1632047" y="215989"/>
                    <a:pt x="2041602" y="626468"/>
                    <a:pt x="2041602" y="1130848"/>
                  </a:cubicBezTo>
                  <a:cubicBezTo>
                    <a:pt x="2041602" y="1635279"/>
                    <a:pt x="1632047" y="2045708"/>
                    <a:pt x="1128579" y="2045708"/>
                  </a:cubicBezTo>
                  <a:cubicBezTo>
                    <a:pt x="625110" y="2045708"/>
                    <a:pt x="215556" y="1635279"/>
                    <a:pt x="215556" y="1130848"/>
                  </a:cubicBezTo>
                  <a:close/>
                </a:path>
              </a:pathLst>
            </a:custGeom>
            <a:grpFill/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1A3494-A29F-456D-BEDA-54019F964771}"/>
                </a:ext>
              </a:extLst>
            </p:cNvPr>
            <p:cNvSpPr/>
            <p:nvPr/>
          </p:nvSpPr>
          <p:spPr>
            <a:xfrm>
              <a:off x="5066839" y="1743440"/>
              <a:ext cx="608682" cy="927566"/>
            </a:xfrm>
            <a:custGeom>
              <a:avLst/>
              <a:gdLst>
                <a:gd name="connsiteX0" fmla="*/ 12662 w 608681"/>
                <a:gd name="connsiteY0" fmla="*/ 825845 h 927566"/>
                <a:gd name="connsiteX1" fmla="*/ 418399 w 608681"/>
                <a:gd name="connsiteY1" fmla="*/ 12687 h 927566"/>
                <a:gd name="connsiteX2" fmla="*/ 599888 w 608681"/>
                <a:gd name="connsiteY2" fmla="*/ 103614 h 927566"/>
                <a:gd name="connsiteX3" fmla="*/ 194100 w 608681"/>
                <a:gd name="connsiteY3" fmla="*/ 916772 h 9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681" h="927566">
                  <a:moveTo>
                    <a:pt x="12662" y="825845"/>
                  </a:moveTo>
                  <a:lnTo>
                    <a:pt x="418399" y="12687"/>
                  </a:lnTo>
                  <a:lnTo>
                    <a:pt x="599888" y="103614"/>
                  </a:lnTo>
                  <a:lnTo>
                    <a:pt x="194100" y="916772"/>
                  </a:lnTo>
                  <a:close/>
                </a:path>
              </a:pathLst>
            </a:custGeom>
            <a:grpFill/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E82DCC-ADC1-45D5-97E8-BBB8481C2F6A}"/>
                </a:ext>
              </a:extLst>
            </p:cNvPr>
            <p:cNvSpPr/>
            <p:nvPr/>
          </p:nvSpPr>
          <p:spPr>
            <a:xfrm>
              <a:off x="5878364" y="1743440"/>
              <a:ext cx="608682" cy="927566"/>
            </a:xfrm>
            <a:custGeom>
              <a:avLst/>
              <a:gdLst>
                <a:gd name="connsiteX0" fmla="*/ 12662 w 608681"/>
                <a:gd name="connsiteY0" fmla="*/ 825845 h 927566"/>
                <a:gd name="connsiteX1" fmla="*/ 418450 w 608681"/>
                <a:gd name="connsiteY1" fmla="*/ 12687 h 927566"/>
                <a:gd name="connsiteX2" fmla="*/ 599900 w 608681"/>
                <a:gd name="connsiteY2" fmla="*/ 103614 h 927566"/>
                <a:gd name="connsiteX3" fmla="*/ 194150 w 608681"/>
                <a:gd name="connsiteY3" fmla="*/ 916772 h 9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681" h="927566">
                  <a:moveTo>
                    <a:pt x="12662" y="825845"/>
                  </a:moveTo>
                  <a:lnTo>
                    <a:pt x="418450" y="12687"/>
                  </a:lnTo>
                  <a:lnTo>
                    <a:pt x="599900" y="103614"/>
                  </a:lnTo>
                  <a:lnTo>
                    <a:pt x="194150" y="916772"/>
                  </a:lnTo>
                  <a:close/>
                </a:path>
              </a:pathLst>
            </a:custGeom>
            <a:grpFill/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49249EB4-24FC-467F-9AA8-717C53114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0669" y="2329312"/>
            <a:ext cx="720000" cy="72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1EAA9A1-1F1F-4826-B778-BDA45DDCBED6}"/>
              </a:ext>
            </a:extLst>
          </p:cNvPr>
          <p:cNvSpPr txBox="1"/>
          <p:nvPr/>
        </p:nvSpPr>
        <p:spPr>
          <a:xfrm>
            <a:off x="4773143" y="4662920"/>
            <a:ext cx="3347400" cy="8318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All your statics are properly setup to avoid swift &amp; regulatory exceptions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038006" y="1307841"/>
            <a:ext cx="10239594" cy="733663"/>
          </a:xfrm>
          <a:prstGeom prst="rightArrow">
            <a:avLst/>
          </a:prstGeom>
          <a:gradFill flip="none" rotWithShape="1">
            <a:gsLst>
              <a:gs pos="0">
                <a:schemeClr val="accent4"/>
              </a:gs>
              <a:gs pos="5000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wrap="square" lIns="0" rIns="0">
            <a:spAutoFit/>
          </a:bodyPr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AAF89B9-759C-4A4D-A638-9E87E3764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296" y="5094438"/>
            <a:ext cx="3086432" cy="17682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AAF89B9-759C-4A4D-A638-9E87E3764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2337" y="5094438"/>
            <a:ext cx="3086432" cy="176826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AAF89B9-759C-4A4D-A638-9E87E3764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929" y="5094438"/>
            <a:ext cx="3086432" cy="17682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AAF89B9-759C-4A4D-A638-9E87E3764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497" y="5094438"/>
            <a:ext cx="3086432" cy="17682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AF89B9-759C-4A4D-A638-9E87E3764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864" y="5094438"/>
            <a:ext cx="3086432" cy="17682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AAF89B9-759C-4A4D-A638-9E87E3764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7130" y="5094438"/>
            <a:ext cx="3086432" cy="17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9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51A537-07E6-4850-B9AB-409CD58C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B6A09-9656-4E5C-935B-9A97981B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431" y="6393421"/>
            <a:ext cx="497682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095909-DC86-4C28-AD6E-431C997D4893}" type="slidenum">
              <a:rPr lang="en-US" smtClean="0"/>
              <a:pPr/>
              <a:t>6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CC71FA-6128-49DC-A828-E82483CF80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716" y="928160"/>
            <a:ext cx="9692420" cy="781056"/>
          </a:xfrm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</a:rPr>
              <a:t>The monitoring app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Front-officers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Middle-officers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Back-officers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FB94E1-A2C6-4338-96EC-B6CD4D3ED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2644" y="6393421"/>
            <a:ext cx="1400908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3F1638-3586-4527-A760-38AC15BFC248}" type="datetime4">
              <a:rPr lang="en-GB" smtClean="0"/>
              <a:pPr/>
              <a:t>10 December 2019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56042-EA0B-4D5B-BD1B-79EBDB3FFB62}"/>
              </a:ext>
            </a:extLst>
          </p:cNvPr>
          <p:cNvSpPr/>
          <p:nvPr/>
        </p:nvSpPr>
        <p:spPr>
          <a:xfrm>
            <a:off x="623888" y="4203182"/>
            <a:ext cx="2781300" cy="2114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01</a:t>
            </a:r>
          </a:p>
          <a:p>
            <a:pPr algn="ctr"/>
            <a:r>
              <a:rPr lang="en-US" dirty="0"/>
              <a:t>Market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3374D-FB38-43AD-B500-C46A2BFEA6C7}"/>
              </a:ext>
            </a:extLst>
          </p:cNvPr>
          <p:cNvSpPr/>
          <p:nvPr/>
        </p:nvSpPr>
        <p:spPr>
          <a:xfrm>
            <a:off x="3405188" y="2088632"/>
            <a:ext cx="2781300" cy="21145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02</a:t>
            </a:r>
          </a:p>
          <a:p>
            <a:pPr algn="ctr"/>
            <a:r>
              <a:rPr lang="en-US" dirty="0"/>
              <a:t>Compliance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BBAF0F-0128-4F49-9C91-292C5415BE81}"/>
              </a:ext>
            </a:extLst>
          </p:cNvPr>
          <p:cNvSpPr/>
          <p:nvPr/>
        </p:nvSpPr>
        <p:spPr>
          <a:xfrm>
            <a:off x="6178337" y="4203182"/>
            <a:ext cx="2781300" cy="2114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03</a:t>
            </a:r>
          </a:p>
          <a:p>
            <a:pPr algn="ctr"/>
            <a:r>
              <a:rPr lang="en-US" dirty="0"/>
              <a:t>Static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2382CA-670C-49D4-A100-F00718461359}"/>
              </a:ext>
            </a:extLst>
          </p:cNvPr>
          <p:cNvSpPr/>
          <p:nvPr/>
        </p:nvSpPr>
        <p:spPr>
          <a:xfrm>
            <a:off x="8951486" y="2088632"/>
            <a:ext cx="2781300" cy="21145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04</a:t>
            </a:r>
          </a:p>
          <a:p>
            <a:pPr algn="ctr"/>
            <a:r>
              <a:rPr lang="en-US" dirty="0"/>
              <a:t>Position and P&amp;L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772CF390-252A-43AD-B0F6-4F47A5414A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16727" y="2614095"/>
            <a:ext cx="1266825" cy="1063624"/>
            <a:chOff x="497" y="3053"/>
            <a:chExt cx="798" cy="670"/>
          </a:xfrm>
          <a:solidFill>
            <a:schemeClr val="accent1"/>
          </a:solidFill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CD0F1E12-6001-461A-987A-9C05EBF24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" y="3395"/>
              <a:ext cx="128" cy="328"/>
            </a:xfrm>
            <a:custGeom>
              <a:avLst/>
              <a:gdLst>
                <a:gd name="T0" fmla="*/ 16 w 18"/>
                <a:gd name="T1" fmla="*/ 0 h 46"/>
                <a:gd name="T2" fmla="*/ 2 w 18"/>
                <a:gd name="T3" fmla="*/ 0 h 46"/>
                <a:gd name="T4" fmla="*/ 0 w 18"/>
                <a:gd name="T5" fmla="*/ 2 h 46"/>
                <a:gd name="T6" fmla="*/ 0 w 18"/>
                <a:gd name="T7" fmla="*/ 44 h 46"/>
                <a:gd name="T8" fmla="*/ 2 w 18"/>
                <a:gd name="T9" fmla="*/ 46 h 46"/>
                <a:gd name="T10" fmla="*/ 16 w 18"/>
                <a:gd name="T11" fmla="*/ 46 h 46"/>
                <a:gd name="T12" fmla="*/ 18 w 18"/>
                <a:gd name="T13" fmla="*/ 44 h 46"/>
                <a:gd name="T14" fmla="*/ 18 w 18"/>
                <a:gd name="T15" fmla="*/ 2 h 46"/>
                <a:gd name="T16" fmla="*/ 16 w 18"/>
                <a:gd name="T17" fmla="*/ 0 h 46"/>
                <a:gd name="T18" fmla="*/ 14 w 18"/>
                <a:gd name="T19" fmla="*/ 42 h 46"/>
                <a:gd name="T20" fmla="*/ 4 w 18"/>
                <a:gd name="T21" fmla="*/ 42 h 46"/>
                <a:gd name="T22" fmla="*/ 4 w 18"/>
                <a:gd name="T23" fmla="*/ 4 h 46"/>
                <a:gd name="T24" fmla="*/ 14 w 18"/>
                <a:gd name="T25" fmla="*/ 4 h 46"/>
                <a:gd name="T26" fmla="*/ 14 w 18"/>
                <a:gd name="T27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46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7" y="46"/>
                    <a:pt x="18" y="45"/>
                    <a:pt x="18" y="4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  <a:moveTo>
                    <a:pt x="14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4" y="4"/>
                    <a:pt x="14" y="4"/>
                    <a:pt x="14" y="4"/>
                  </a:cubicBezTo>
                  <a:lnTo>
                    <a:pt x="1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E70DB9B8-A4C2-4934-8A87-C5C5AC875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" y="3224"/>
              <a:ext cx="128" cy="499"/>
            </a:xfrm>
            <a:custGeom>
              <a:avLst/>
              <a:gdLst>
                <a:gd name="T0" fmla="*/ 16 w 18"/>
                <a:gd name="T1" fmla="*/ 0 h 70"/>
                <a:gd name="T2" fmla="*/ 2 w 18"/>
                <a:gd name="T3" fmla="*/ 0 h 70"/>
                <a:gd name="T4" fmla="*/ 0 w 18"/>
                <a:gd name="T5" fmla="*/ 2 h 70"/>
                <a:gd name="T6" fmla="*/ 0 w 18"/>
                <a:gd name="T7" fmla="*/ 68 h 70"/>
                <a:gd name="T8" fmla="*/ 2 w 18"/>
                <a:gd name="T9" fmla="*/ 70 h 70"/>
                <a:gd name="T10" fmla="*/ 16 w 18"/>
                <a:gd name="T11" fmla="*/ 70 h 70"/>
                <a:gd name="T12" fmla="*/ 18 w 18"/>
                <a:gd name="T13" fmla="*/ 68 h 70"/>
                <a:gd name="T14" fmla="*/ 18 w 18"/>
                <a:gd name="T15" fmla="*/ 2 h 70"/>
                <a:gd name="T16" fmla="*/ 16 w 18"/>
                <a:gd name="T17" fmla="*/ 0 h 70"/>
                <a:gd name="T18" fmla="*/ 14 w 18"/>
                <a:gd name="T19" fmla="*/ 66 h 70"/>
                <a:gd name="T20" fmla="*/ 4 w 18"/>
                <a:gd name="T21" fmla="*/ 66 h 70"/>
                <a:gd name="T22" fmla="*/ 4 w 18"/>
                <a:gd name="T23" fmla="*/ 4 h 70"/>
                <a:gd name="T24" fmla="*/ 14 w 18"/>
                <a:gd name="T25" fmla="*/ 4 h 70"/>
                <a:gd name="T26" fmla="*/ 14 w 18"/>
                <a:gd name="T27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70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7" y="70"/>
                    <a:pt x="18" y="69"/>
                    <a:pt x="18" y="68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  <a:moveTo>
                    <a:pt x="1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4" y="4"/>
                    <a:pt x="14" y="4"/>
                    <a:pt x="14" y="4"/>
                  </a:cubicBezTo>
                  <a:lnTo>
                    <a:pt x="1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6DDBAEE-78B7-4F0A-8418-7E5157C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" y="3053"/>
              <a:ext cx="128" cy="670"/>
            </a:xfrm>
            <a:custGeom>
              <a:avLst/>
              <a:gdLst>
                <a:gd name="T0" fmla="*/ 16 w 18"/>
                <a:gd name="T1" fmla="*/ 0 h 94"/>
                <a:gd name="T2" fmla="*/ 2 w 18"/>
                <a:gd name="T3" fmla="*/ 0 h 94"/>
                <a:gd name="T4" fmla="*/ 0 w 18"/>
                <a:gd name="T5" fmla="*/ 2 h 94"/>
                <a:gd name="T6" fmla="*/ 0 w 18"/>
                <a:gd name="T7" fmla="*/ 92 h 94"/>
                <a:gd name="T8" fmla="*/ 2 w 18"/>
                <a:gd name="T9" fmla="*/ 94 h 94"/>
                <a:gd name="T10" fmla="*/ 10 w 18"/>
                <a:gd name="T11" fmla="*/ 94 h 94"/>
                <a:gd name="T12" fmla="*/ 12 w 18"/>
                <a:gd name="T13" fmla="*/ 92 h 94"/>
                <a:gd name="T14" fmla="*/ 10 w 18"/>
                <a:gd name="T15" fmla="*/ 90 h 94"/>
                <a:gd name="T16" fmla="*/ 4 w 18"/>
                <a:gd name="T17" fmla="*/ 90 h 94"/>
                <a:gd name="T18" fmla="*/ 4 w 18"/>
                <a:gd name="T19" fmla="*/ 4 h 94"/>
                <a:gd name="T20" fmla="*/ 14 w 18"/>
                <a:gd name="T21" fmla="*/ 4 h 94"/>
                <a:gd name="T22" fmla="*/ 14 w 18"/>
                <a:gd name="T23" fmla="*/ 86 h 94"/>
                <a:gd name="T24" fmla="*/ 16 w 18"/>
                <a:gd name="T25" fmla="*/ 88 h 94"/>
                <a:gd name="T26" fmla="*/ 18 w 18"/>
                <a:gd name="T27" fmla="*/ 86 h 94"/>
                <a:gd name="T28" fmla="*/ 18 w 18"/>
                <a:gd name="T29" fmla="*/ 2 h 94"/>
                <a:gd name="T30" fmla="*/ 16 w 18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94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1" y="94"/>
                    <a:pt x="2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2" y="93"/>
                    <a:pt x="12" y="92"/>
                  </a:cubicBezTo>
                  <a:cubicBezTo>
                    <a:pt x="12" y="91"/>
                    <a:pt x="11" y="90"/>
                    <a:pt x="10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87"/>
                    <a:pt x="15" y="88"/>
                    <a:pt x="16" y="88"/>
                  </a:cubicBezTo>
                  <a:cubicBezTo>
                    <a:pt x="17" y="88"/>
                    <a:pt x="18" y="87"/>
                    <a:pt x="18" y="8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1240DD5-17B2-4719-9128-911B13F66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" y="3288"/>
              <a:ext cx="334" cy="328"/>
            </a:xfrm>
            <a:custGeom>
              <a:avLst/>
              <a:gdLst>
                <a:gd name="T0" fmla="*/ 36 w 47"/>
                <a:gd name="T1" fmla="*/ 27 h 46"/>
                <a:gd name="T2" fmla="*/ 30 w 47"/>
                <a:gd name="T3" fmla="*/ 26 h 46"/>
                <a:gd name="T4" fmla="*/ 27 w 47"/>
                <a:gd name="T5" fmla="*/ 24 h 46"/>
                <a:gd name="T6" fmla="*/ 30 w 47"/>
                <a:gd name="T7" fmla="*/ 15 h 46"/>
                <a:gd name="T8" fmla="*/ 15 w 47"/>
                <a:gd name="T9" fmla="*/ 0 h 46"/>
                <a:gd name="T10" fmla="*/ 0 w 47"/>
                <a:gd name="T11" fmla="*/ 15 h 46"/>
                <a:gd name="T12" fmla="*/ 15 w 47"/>
                <a:gd name="T13" fmla="*/ 30 h 46"/>
                <a:gd name="T14" fmla="*/ 24 w 47"/>
                <a:gd name="T15" fmla="*/ 27 h 46"/>
                <a:gd name="T16" fmla="*/ 27 w 47"/>
                <a:gd name="T17" fmla="*/ 29 h 46"/>
                <a:gd name="T18" fmla="*/ 28 w 47"/>
                <a:gd name="T19" fmla="*/ 36 h 46"/>
                <a:gd name="T20" fmla="*/ 36 w 47"/>
                <a:gd name="T21" fmla="*/ 44 h 46"/>
                <a:gd name="T22" fmla="*/ 41 w 47"/>
                <a:gd name="T23" fmla="*/ 46 h 46"/>
                <a:gd name="T24" fmla="*/ 45 w 47"/>
                <a:gd name="T25" fmla="*/ 44 h 46"/>
                <a:gd name="T26" fmla="*/ 45 w 47"/>
                <a:gd name="T27" fmla="*/ 36 h 46"/>
                <a:gd name="T28" fmla="*/ 36 w 47"/>
                <a:gd name="T29" fmla="*/ 27 h 46"/>
                <a:gd name="T30" fmla="*/ 15 w 47"/>
                <a:gd name="T31" fmla="*/ 26 h 46"/>
                <a:gd name="T32" fmla="*/ 4 w 47"/>
                <a:gd name="T33" fmla="*/ 15 h 46"/>
                <a:gd name="T34" fmla="*/ 15 w 47"/>
                <a:gd name="T35" fmla="*/ 4 h 46"/>
                <a:gd name="T36" fmla="*/ 26 w 47"/>
                <a:gd name="T37" fmla="*/ 15 h 46"/>
                <a:gd name="T38" fmla="*/ 15 w 47"/>
                <a:gd name="T39" fmla="*/ 26 h 46"/>
                <a:gd name="T40" fmla="*/ 42 w 47"/>
                <a:gd name="T41" fmla="*/ 42 h 46"/>
                <a:gd name="T42" fmla="*/ 39 w 47"/>
                <a:gd name="T43" fmla="*/ 42 h 46"/>
                <a:gd name="T44" fmla="*/ 31 w 47"/>
                <a:gd name="T45" fmla="*/ 33 h 46"/>
                <a:gd name="T46" fmla="*/ 31 w 47"/>
                <a:gd name="T47" fmla="*/ 30 h 46"/>
                <a:gd name="T48" fmla="*/ 32 w 47"/>
                <a:gd name="T49" fmla="*/ 30 h 46"/>
                <a:gd name="T50" fmla="*/ 34 w 47"/>
                <a:gd name="T51" fmla="*/ 30 h 46"/>
                <a:gd name="T52" fmla="*/ 42 w 47"/>
                <a:gd name="T53" fmla="*/ 39 h 46"/>
                <a:gd name="T54" fmla="*/ 42 w 47"/>
                <a:gd name="T55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46">
                  <a:moveTo>
                    <a:pt x="36" y="27"/>
                  </a:moveTo>
                  <a:cubicBezTo>
                    <a:pt x="35" y="26"/>
                    <a:pt x="32" y="25"/>
                    <a:pt x="30" y="26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8" y="30"/>
                    <a:pt x="22" y="29"/>
                    <a:pt x="24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31"/>
                    <a:pt x="26" y="34"/>
                    <a:pt x="28" y="36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8" y="46"/>
                    <a:pt x="39" y="46"/>
                    <a:pt x="41" y="46"/>
                  </a:cubicBezTo>
                  <a:cubicBezTo>
                    <a:pt x="42" y="46"/>
                    <a:pt x="44" y="46"/>
                    <a:pt x="45" y="44"/>
                  </a:cubicBezTo>
                  <a:cubicBezTo>
                    <a:pt x="47" y="42"/>
                    <a:pt x="47" y="38"/>
                    <a:pt x="45" y="36"/>
                  </a:cubicBezTo>
                  <a:lnTo>
                    <a:pt x="36" y="27"/>
                  </a:lnTo>
                  <a:close/>
                  <a:moveTo>
                    <a:pt x="15" y="26"/>
                  </a:moveTo>
                  <a:cubicBezTo>
                    <a:pt x="9" y="26"/>
                    <a:pt x="4" y="21"/>
                    <a:pt x="4" y="15"/>
                  </a:cubicBezTo>
                  <a:cubicBezTo>
                    <a:pt x="4" y="9"/>
                    <a:pt x="9" y="4"/>
                    <a:pt x="15" y="4"/>
                  </a:cubicBezTo>
                  <a:cubicBezTo>
                    <a:pt x="21" y="4"/>
                    <a:pt x="26" y="9"/>
                    <a:pt x="26" y="15"/>
                  </a:cubicBezTo>
                  <a:cubicBezTo>
                    <a:pt x="26" y="21"/>
                    <a:pt x="21" y="26"/>
                    <a:pt x="15" y="26"/>
                  </a:cubicBezTo>
                  <a:close/>
                  <a:moveTo>
                    <a:pt x="42" y="42"/>
                  </a:moveTo>
                  <a:cubicBezTo>
                    <a:pt x="41" y="42"/>
                    <a:pt x="40" y="42"/>
                    <a:pt x="39" y="4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2"/>
                    <a:pt x="30" y="31"/>
                    <a:pt x="31" y="30"/>
                  </a:cubicBezTo>
                  <a:cubicBezTo>
                    <a:pt x="31" y="30"/>
                    <a:pt x="32" y="30"/>
                    <a:pt x="32" y="30"/>
                  </a:cubicBezTo>
                  <a:cubicBezTo>
                    <a:pt x="33" y="30"/>
                    <a:pt x="33" y="30"/>
                    <a:pt x="34" y="30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9"/>
                    <a:pt x="43" y="41"/>
                    <a:pt x="4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7" name="Group 11">
            <a:extLst>
              <a:ext uri="{FF2B5EF4-FFF2-40B4-BE49-F238E27FC236}">
                <a16:creationId xmlns:a16="http://schemas.microsoft.com/office/drawing/2014/main" id="{2564D3ED-F0F8-409F-BAB3-6EC2E6FE3E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23680" y="2593456"/>
            <a:ext cx="1090613" cy="1084263"/>
            <a:chOff x="2816" y="1100"/>
            <a:chExt cx="687" cy="683"/>
          </a:xfrm>
          <a:solidFill>
            <a:schemeClr val="accent2"/>
          </a:solidFill>
        </p:grpSpPr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AE05B6A9-07E8-43F0-90B3-876E8ABCD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7" y="1171"/>
              <a:ext cx="171" cy="171"/>
            </a:xfrm>
            <a:custGeom>
              <a:avLst/>
              <a:gdLst>
                <a:gd name="T0" fmla="*/ 22 w 24"/>
                <a:gd name="T1" fmla="*/ 24 h 24"/>
                <a:gd name="T2" fmla="*/ 24 w 24"/>
                <a:gd name="T3" fmla="*/ 22 h 24"/>
                <a:gd name="T4" fmla="*/ 2 w 24"/>
                <a:gd name="T5" fmla="*/ 0 h 24"/>
                <a:gd name="T6" fmla="*/ 0 w 24"/>
                <a:gd name="T7" fmla="*/ 2 h 24"/>
                <a:gd name="T8" fmla="*/ 0 w 24"/>
                <a:gd name="T9" fmla="*/ 22 h 24"/>
                <a:gd name="T10" fmla="*/ 2 w 24"/>
                <a:gd name="T11" fmla="*/ 24 h 24"/>
                <a:gd name="T12" fmla="*/ 22 w 24"/>
                <a:gd name="T13" fmla="*/ 24 h 24"/>
                <a:gd name="T14" fmla="*/ 4 w 24"/>
                <a:gd name="T15" fmla="*/ 4 h 24"/>
                <a:gd name="T16" fmla="*/ 20 w 24"/>
                <a:gd name="T17" fmla="*/ 20 h 24"/>
                <a:gd name="T18" fmla="*/ 4 w 24"/>
                <a:gd name="T19" fmla="*/ 20 h 24"/>
                <a:gd name="T20" fmla="*/ 4 w 24"/>
                <a:gd name="T2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24"/>
                  </a:moveTo>
                  <a:cubicBezTo>
                    <a:pt x="23" y="24"/>
                    <a:pt x="24" y="23"/>
                    <a:pt x="24" y="22"/>
                  </a:cubicBezTo>
                  <a:cubicBezTo>
                    <a:pt x="24" y="10"/>
                    <a:pt x="1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lnTo>
                    <a:pt x="22" y="24"/>
                  </a:lnTo>
                  <a:close/>
                  <a:moveTo>
                    <a:pt x="4" y="4"/>
                  </a:moveTo>
                  <a:cubicBezTo>
                    <a:pt x="13" y="5"/>
                    <a:pt x="19" y="11"/>
                    <a:pt x="20" y="20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597004E-EDD2-4428-8F4A-7D596FC2D2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1" y="1221"/>
              <a:ext cx="307" cy="306"/>
            </a:xfrm>
            <a:custGeom>
              <a:avLst/>
              <a:gdLst>
                <a:gd name="T0" fmla="*/ 22 w 43"/>
                <a:gd name="T1" fmla="*/ 0 h 43"/>
                <a:gd name="T2" fmla="*/ 0 w 43"/>
                <a:gd name="T3" fmla="*/ 21 h 43"/>
                <a:gd name="T4" fmla="*/ 22 w 43"/>
                <a:gd name="T5" fmla="*/ 43 h 43"/>
                <a:gd name="T6" fmla="*/ 43 w 43"/>
                <a:gd name="T7" fmla="*/ 21 h 43"/>
                <a:gd name="T8" fmla="*/ 41 w 43"/>
                <a:gd name="T9" fmla="*/ 19 h 43"/>
                <a:gd name="T10" fmla="*/ 24 w 43"/>
                <a:gd name="T11" fmla="*/ 19 h 43"/>
                <a:gd name="T12" fmla="*/ 24 w 43"/>
                <a:gd name="T13" fmla="*/ 2 h 43"/>
                <a:gd name="T14" fmla="*/ 22 w 43"/>
                <a:gd name="T15" fmla="*/ 0 h 43"/>
                <a:gd name="T16" fmla="*/ 39 w 43"/>
                <a:gd name="T17" fmla="*/ 23 h 43"/>
                <a:gd name="T18" fmla="*/ 22 w 43"/>
                <a:gd name="T19" fmla="*/ 39 h 43"/>
                <a:gd name="T20" fmla="*/ 4 w 43"/>
                <a:gd name="T21" fmla="*/ 21 h 43"/>
                <a:gd name="T22" fmla="*/ 20 w 43"/>
                <a:gd name="T23" fmla="*/ 4 h 43"/>
                <a:gd name="T24" fmla="*/ 20 w 43"/>
                <a:gd name="T25" fmla="*/ 21 h 43"/>
                <a:gd name="T26" fmla="*/ 22 w 43"/>
                <a:gd name="T27" fmla="*/ 23 h 43"/>
                <a:gd name="T28" fmla="*/ 39 w 43"/>
                <a:gd name="T29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3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3"/>
                    <a:pt x="22" y="43"/>
                  </a:cubicBezTo>
                  <a:cubicBezTo>
                    <a:pt x="34" y="43"/>
                    <a:pt x="43" y="33"/>
                    <a:pt x="43" y="21"/>
                  </a:cubicBezTo>
                  <a:cubicBezTo>
                    <a:pt x="43" y="20"/>
                    <a:pt x="43" y="19"/>
                    <a:pt x="4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3" y="0"/>
                    <a:pt x="22" y="0"/>
                  </a:cubicBezTo>
                  <a:close/>
                  <a:moveTo>
                    <a:pt x="39" y="23"/>
                  </a:moveTo>
                  <a:cubicBezTo>
                    <a:pt x="38" y="32"/>
                    <a:pt x="31" y="39"/>
                    <a:pt x="22" y="39"/>
                  </a:cubicBezTo>
                  <a:cubicBezTo>
                    <a:pt x="12" y="39"/>
                    <a:pt x="4" y="31"/>
                    <a:pt x="4" y="21"/>
                  </a:cubicBezTo>
                  <a:cubicBezTo>
                    <a:pt x="4" y="12"/>
                    <a:pt x="11" y="5"/>
                    <a:pt x="20" y="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1" y="23"/>
                    <a:pt x="22" y="23"/>
                  </a:cubicBezTo>
                  <a:lnTo>
                    <a:pt x="3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063A7DE-2FAD-4F14-8CB7-70416278E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" y="1100"/>
              <a:ext cx="687" cy="683"/>
            </a:xfrm>
            <a:custGeom>
              <a:avLst/>
              <a:gdLst>
                <a:gd name="T0" fmla="*/ 94 w 96"/>
                <a:gd name="T1" fmla="*/ 68 h 96"/>
                <a:gd name="T2" fmla="*/ 92 w 96"/>
                <a:gd name="T3" fmla="*/ 68 h 96"/>
                <a:gd name="T4" fmla="*/ 92 w 96"/>
                <a:gd name="T5" fmla="*/ 4 h 96"/>
                <a:gd name="T6" fmla="*/ 94 w 96"/>
                <a:gd name="T7" fmla="*/ 4 h 96"/>
                <a:gd name="T8" fmla="*/ 96 w 96"/>
                <a:gd name="T9" fmla="*/ 2 h 96"/>
                <a:gd name="T10" fmla="*/ 94 w 96"/>
                <a:gd name="T11" fmla="*/ 0 h 96"/>
                <a:gd name="T12" fmla="*/ 2 w 96"/>
                <a:gd name="T13" fmla="*/ 0 h 96"/>
                <a:gd name="T14" fmla="*/ 0 w 96"/>
                <a:gd name="T15" fmla="*/ 2 h 96"/>
                <a:gd name="T16" fmla="*/ 2 w 96"/>
                <a:gd name="T17" fmla="*/ 4 h 96"/>
                <a:gd name="T18" fmla="*/ 4 w 96"/>
                <a:gd name="T19" fmla="*/ 4 h 96"/>
                <a:gd name="T20" fmla="*/ 4 w 96"/>
                <a:gd name="T21" fmla="*/ 68 h 96"/>
                <a:gd name="T22" fmla="*/ 2 w 96"/>
                <a:gd name="T23" fmla="*/ 68 h 96"/>
                <a:gd name="T24" fmla="*/ 0 w 96"/>
                <a:gd name="T25" fmla="*/ 70 h 96"/>
                <a:gd name="T26" fmla="*/ 2 w 96"/>
                <a:gd name="T27" fmla="*/ 72 h 96"/>
                <a:gd name="T28" fmla="*/ 36 w 96"/>
                <a:gd name="T29" fmla="*/ 72 h 96"/>
                <a:gd name="T30" fmla="*/ 38 w 96"/>
                <a:gd name="T31" fmla="*/ 70 h 96"/>
                <a:gd name="T32" fmla="*/ 36 w 96"/>
                <a:gd name="T33" fmla="*/ 68 h 96"/>
                <a:gd name="T34" fmla="*/ 8 w 96"/>
                <a:gd name="T35" fmla="*/ 68 h 96"/>
                <a:gd name="T36" fmla="*/ 8 w 96"/>
                <a:gd name="T37" fmla="*/ 4 h 96"/>
                <a:gd name="T38" fmla="*/ 88 w 96"/>
                <a:gd name="T39" fmla="*/ 4 h 96"/>
                <a:gd name="T40" fmla="*/ 88 w 96"/>
                <a:gd name="T41" fmla="*/ 68 h 96"/>
                <a:gd name="T42" fmla="*/ 48 w 96"/>
                <a:gd name="T43" fmla="*/ 68 h 96"/>
                <a:gd name="T44" fmla="*/ 46 w 96"/>
                <a:gd name="T45" fmla="*/ 70 h 96"/>
                <a:gd name="T46" fmla="*/ 46 w 96"/>
                <a:gd name="T47" fmla="*/ 81 h 96"/>
                <a:gd name="T48" fmla="*/ 25 w 96"/>
                <a:gd name="T49" fmla="*/ 92 h 96"/>
                <a:gd name="T50" fmla="*/ 24 w 96"/>
                <a:gd name="T51" fmla="*/ 95 h 96"/>
                <a:gd name="T52" fmla="*/ 27 w 96"/>
                <a:gd name="T53" fmla="*/ 96 h 96"/>
                <a:gd name="T54" fmla="*/ 48 w 96"/>
                <a:gd name="T55" fmla="*/ 84 h 96"/>
                <a:gd name="T56" fmla="*/ 69 w 96"/>
                <a:gd name="T57" fmla="*/ 96 h 96"/>
                <a:gd name="T58" fmla="*/ 70 w 96"/>
                <a:gd name="T59" fmla="*/ 96 h 96"/>
                <a:gd name="T60" fmla="*/ 72 w 96"/>
                <a:gd name="T61" fmla="*/ 95 h 96"/>
                <a:gd name="T62" fmla="*/ 71 w 96"/>
                <a:gd name="T63" fmla="*/ 92 h 96"/>
                <a:gd name="T64" fmla="*/ 50 w 96"/>
                <a:gd name="T65" fmla="*/ 81 h 96"/>
                <a:gd name="T66" fmla="*/ 50 w 96"/>
                <a:gd name="T67" fmla="*/ 72 h 96"/>
                <a:gd name="T68" fmla="*/ 94 w 96"/>
                <a:gd name="T69" fmla="*/ 72 h 96"/>
                <a:gd name="T70" fmla="*/ 96 w 96"/>
                <a:gd name="T71" fmla="*/ 70 h 96"/>
                <a:gd name="T72" fmla="*/ 94 w 96"/>
                <a:gd name="T73" fmla="*/ 6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94" y="68"/>
                  </a:moveTo>
                  <a:cubicBezTo>
                    <a:pt x="92" y="68"/>
                    <a:pt x="92" y="68"/>
                    <a:pt x="92" y="68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1"/>
                    <a:pt x="1" y="72"/>
                    <a:pt x="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8" y="71"/>
                    <a:pt x="38" y="70"/>
                  </a:cubicBezTo>
                  <a:cubicBezTo>
                    <a:pt x="38" y="69"/>
                    <a:pt x="37" y="68"/>
                    <a:pt x="36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8"/>
                    <a:pt x="46" y="69"/>
                    <a:pt x="46" y="70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3"/>
                    <a:pt x="24" y="94"/>
                    <a:pt x="24" y="95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96"/>
                    <a:pt x="70" y="96"/>
                    <a:pt x="70" y="96"/>
                  </a:cubicBezTo>
                  <a:cubicBezTo>
                    <a:pt x="71" y="96"/>
                    <a:pt x="71" y="96"/>
                    <a:pt x="72" y="95"/>
                  </a:cubicBezTo>
                  <a:cubicBezTo>
                    <a:pt x="72" y="94"/>
                    <a:pt x="72" y="93"/>
                    <a:pt x="71" y="92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5" y="72"/>
                    <a:pt x="96" y="71"/>
                    <a:pt x="96" y="70"/>
                  </a:cubicBezTo>
                  <a:cubicBezTo>
                    <a:pt x="96" y="69"/>
                    <a:pt x="95" y="68"/>
                    <a:pt x="9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5CA3F98-AB89-4E85-9D7B-20EFB1D443F0}"/>
              </a:ext>
            </a:extLst>
          </p:cNvPr>
          <p:cNvGrpSpPr/>
          <p:nvPr/>
        </p:nvGrpSpPr>
        <p:grpSpPr>
          <a:xfrm>
            <a:off x="4198831" y="4668320"/>
            <a:ext cx="1185863" cy="1184274"/>
            <a:chOff x="4911725" y="2244726"/>
            <a:chExt cx="1185863" cy="1184274"/>
          </a:xfrm>
          <a:solidFill>
            <a:schemeClr val="accent4"/>
          </a:solidFill>
        </p:grpSpPr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80BD2168-F2E7-4E0E-B261-1E55579BC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800" y="2244726"/>
              <a:ext cx="839788" cy="1184274"/>
            </a:xfrm>
            <a:custGeom>
              <a:avLst/>
              <a:gdLst>
                <a:gd name="T0" fmla="*/ 488 w 778"/>
                <a:gd name="T1" fmla="*/ 1096 h 1096"/>
                <a:gd name="T2" fmla="*/ 141 w 778"/>
                <a:gd name="T3" fmla="*/ 1084 h 1096"/>
                <a:gd name="T4" fmla="*/ 122 w 778"/>
                <a:gd name="T5" fmla="*/ 1063 h 1096"/>
                <a:gd name="T6" fmla="*/ 143 w 778"/>
                <a:gd name="T7" fmla="*/ 1044 h 1096"/>
                <a:gd name="T8" fmla="*/ 488 w 778"/>
                <a:gd name="T9" fmla="*/ 1056 h 1096"/>
                <a:gd name="T10" fmla="*/ 656 w 778"/>
                <a:gd name="T11" fmla="*/ 992 h 1096"/>
                <a:gd name="T12" fmla="*/ 658 w 778"/>
                <a:gd name="T13" fmla="*/ 912 h 1096"/>
                <a:gd name="T14" fmla="*/ 658 w 778"/>
                <a:gd name="T15" fmla="*/ 896 h 1096"/>
                <a:gd name="T16" fmla="*/ 670 w 778"/>
                <a:gd name="T17" fmla="*/ 885 h 1096"/>
                <a:gd name="T18" fmla="*/ 716 w 778"/>
                <a:gd name="T19" fmla="*/ 830 h 1096"/>
                <a:gd name="T20" fmla="*/ 703 w 778"/>
                <a:gd name="T21" fmla="*/ 757 h 1096"/>
                <a:gd name="T22" fmla="*/ 702 w 778"/>
                <a:gd name="T23" fmla="*/ 732 h 1096"/>
                <a:gd name="T24" fmla="*/ 738 w 778"/>
                <a:gd name="T25" fmla="*/ 658 h 1096"/>
                <a:gd name="T26" fmla="*/ 701 w 778"/>
                <a:gd name="T27" fmla="*/ 591 h 1096"/>
                <a:gd name="T28" fmla="*/ 700 w 778"/>
                <a:gd name="T29" fmla="*/ 565 h 1096"/>
                <a:gd name="T30" fmla="*/ 717 w 778"/>
                <a:gd name="T31" fmla="*/ 507 h 1096"/>
                <a:gd name="T32" fmla="*/ 611 w 778"/>
                <a:gd name="T33" fmla="*/ 449 h 1096"/>
                <a:gd name="T34" fmla="*/ 383 w 778"/>
                <a:gd name="T35" fmla="*/ 477 h 1096"/>
                <a:gd name="T36" fmla="*/ 367 w 778"/>
                <a:gd name="T37" fmla="*/ 474 h 1096"/>
                <a:gd name="T38" fmla="*/ 344 w 778"/>
                <a:gd name="T39" fmla="*/ 435 h 1096"/>
                <a:gd name="T40" fmla="*/ 377 w 778"/>
                <a:gd name="T41" fmla="*/ 264 h 1096"/>
                <a:gd name="T42" fmla="*/ 376 w 778"/>
                <a:gd name="T43" fmla="*/ 82 h 1096"/>
                <a:gd name="T44" fmla="*/ 290 w 778"/>
                <a:gd name="T45" fmla="*/ 58 h 1096"/>
                <a:gd name="T46" fmla="*/ 274 w 778"/>
                <a:gd name="T47" fmla="*/ 143 h 1096"/>
                <a:gd name="T48" fmla="*/ 268 w 778"/>
                <a:gd name="T49" fmla="*/ 201 h 1096"/>
                <a:gd name="T50" fmla="*/ 111 w 778"/>
                <a:gd name="T51" fmla="*/ 475 h 1096"/>
                <a:gd name="T52" fmla="*/ 40 w 778"/>
                <a:gd name="T53" fmla="*/ 589 h 1096"/>
                <a:gd name="T54" fmla="*/ 40 w 778"/>
                <a:gd name="T55" fmla="*/ 1054 h 1096"/>
                <a:gd name="T56" fmla="*/ 20 w 778"/>
                <a:gd name="T57" fmla="*/ 1074 h 1096"/>
                <a:gd name="T58" fmla="*/ 0 w 778"/>
                <a:gd name="T59" fmla="*/ 1054 h 1096"/>
                <a:gd name="T60" fmla="*/ 0 w 778"/>
                <a:gd name="T61" fmla="*/ 589 h 1096"/>
                <a:gd name="T62" fmla="*/ 83 w 778"/>
                <a:gd name="T63" fmla="*/ 447 h 1096"/>
                <a:gd name="T64" fmla="*/ 230 w 778"/>
                <a:gd name="T65" fmla="*/ 189 h 1096"/>
                <a:gd name="T66" fmla="*/ 234 w 778"/>
                <a:gd name="T67" fmla="*/ 141 h 1096"/>
                <a:gd name="T68" fmla="*/ 272 w 778"/>
                <a:gd name="T69" fmla="*/ 22 h 1096"/>
                <a:gd name="T70" fmla="*/ 411 w 778"/>
                <a:gd name="T71" fmla="*/ 62 h 1096"/>
                <a:gd name="T72" fmla="*/ 415 w 778"/>
                <a:gd name="T73" fmla="*/ 275 h 1096"/>
                <a:gd name="T74" fmla="*/ 384 w 778"/>
                <a:gd name="T75" fmla="*/ 429 h 1096"/>
                <a:gd name="T76" fmla="*/ 385 w 778"/>
                <a:gd name="T77" fmla="*/ 435 h 1096"/>
                <a:gd name="T78" fmla="*/ 618 w 778"/>
                <a:gd name="T79" fmla="*/ 410 h 1096"/>
                <a:gd name="T80" fmla="*/ 755 w 778"/>
                <a:gd name="T81" fmla="*/ 493 h 1096"/>
                <a:gd name="T82" fmla="*/ 741 w 778"/>
                <a:gd name="T83" fmla="*/ 577 h 1096"/>
                <a:gd name="T84" fmla="*/ 778 w 778"/>
                <a:gd name="T85" fmla="*/ 658 h 1096"/>
                <a:gd name="T86" fmla="*/ 742 w 778"/>
                <a:gd name="T87" fmla="*/ 745 h 1096"/>
                <a:gd name="T88" fmla="*/ 756 w 778"/>
                <a:gd name="T89" fmla="*/ 838 h 1096"/>
                <a:gd name="T90" fmla="*/ 701 w 778"/>
                <a:gd name="T91" fmla="*/ 914 h 1096"/>
                <a:gd name="T92" fmla="*/ 688 w 778"/>
                <a:gd name="T93" fmla="*/ 1016 h 1096"/>
                <a:gd name="T94" fmla="*/ 488 w 778"/>
                <a:gd name="T95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8" h="1096">
                  <a:moveTo>
                    <a:pt x="488" y="1096"/>
                  </a:moveTo>
                  <a:cubicBezTo>
                    <a:pt x="418" y="1096"/>
                    <a:pt x="175" y="1086"/>
                    <a:pt x="141" y="1084"/>
                  </a:cubicBezTo>
                  <a:cubicBezTo>
                    <a:pt x="130" y="1083"/>
                    <a:pt x="121" y="1074"/>
                    <a:pt x="122" y="1063"/>
                  </a:cubicBezTo>
                  <a:cubicBezTo>
                    <a:pt x="123" y="1052"/>
                    <a:pt x="132" y="1043"/>
                    <a:pt x="143" y="1044"/>
                  </a:cubicBezTo>
                  <a:cubicBezTo>
                    <a:pt x="178" y="1046"/>
                    <a:pt x="419" y="1056"/>
                    <a:pt x="488" y="1056"/>
                  </a:cubicBezTo>
                  <a:cubicBezTo>
                    <a:pt x="551" y="1056"/>
                    <a:pt x="628" y="1026"/>
                    <a:pt x="656" y="992"/>
                  </a:cubicBezTo>
                  <a:cubicBezTo>
                    <a:pt x="680" y="962"/>
                    <a:pt x="658" y="913"/>
                    <a:pt x="658" y="912"/>
                  </a:cubicBezTo>
                  <a:cubicBezTo>
                    <a:pt x="655" y="907"/>
                    <a:pt x="655" y="901"/>
                    <a:pt x="658" y="896"/>
                  </a:cubicBezTo>
                  <a:cubicBezTo>
                    <a:pt x="660" y="891"/>
                    <a:pt x="665" y="887"/>
                    <a:pt x="670" y="885"/>
                  </a:cubicBezTo>
                  <a:cubicBezTo>
                    <a:pt x="671" y="884"/>
                    <a:pt x="707" y="872"/>
                    <a:pt x="716" y="830"/>
                  </a:cubicBezTo>
                  <a:cubicBezTo>
                    <a:pt x="726" y="786"/>
                    <a:pt x="703" y="757"/>
                    <a:pt x="703" y="757"/>
                  </a:cubicBezTo>
                  <a:cubicBezTo>
                    <a:pt x="697" y="750"/>
                    <a:pt x="696" y="739"/>
                    <a:pt x="702" y="732"/>
                  </a:cubicBezTo>
                  <a:cubicBezTo>
                    <a:pt x="716" y="714"/>
                    <a:pt x="738" y="678"/>
                    <a:pt x="738" y="658"/>
                  </a:cubicBezTo>
                  <a:cubicBezTo>
                    <a:pt x="738" y="638"/>
                    <a:pt x="713" y="605"/>
                    <a:pt x="701" y="591"/>
                  </a:cubicBezTo>
                  <a:cubicBezTo>
                    <a:pt x="695" y="584"/>
                    <a:pt x="694" y="573"/>
                    <a:pt x="700" y="565"/>
                  </a:cubicBezTo>
                  <a:cubicBezTo>
                    <a:pt x="708" y="556"/>
                    <a:pt x="725" y="528"/>
                    <a:pt x="717" y="507"/>
                  </a:cubicBezTo>
                  <a:cubicBezTo>
                    <a:pt x="708" y="482"/>
                    <a:pt x="694" y="463"/>
                    <a:pt x="611" y="449"/>
                  </a:cubicBezTo>
                  <a:cubicBezTo>
                    <a:pt x="532" y="435"/>
                    <a:pt x="384" y="476"/>
                    <a:pt x="383" y="477"/>
                  </a:cubicBezTo>
                  <a:cubicBezTo>
                    <a:pt x="377" y="478"/>
                    <a:pt x="372" y="477"/>
                    <a:pt x="367" y="474"/>
                  </a:cubicBezTo>
                  <a:cubicBezTo>
                    <a:pt x="364" y="472"/>
                    <a:pt x="348" y="461"/>
                    <a:pt x="344" y="435"/>
                  </a:cubicBezTo>
                  <a:cubicBezTo>
                    <a:pt x="341" y="409"/>
                    <a:pt x="358" y="328"/>
                    <a:pt x="377" y="264"/>
                  </a:cubicBezTo>
                  <a:cubicBezTo>
                    <a:pt x="400" y="187"/>
                    <a:pt x="399" y="122"/>
                    <a:pt x="376" y="82"/>
                  </a:cubicBezTo>
                  <a:cubicBezTo>
                    <a:pt x="352" y="41"/>
                    <a:pt x="309" y="48"/>
                    <a:pt x="290" y="58"/>
                  </a:cubicBezTo>
                  <a:cubicBezTo>
                    <a:pt x="277" y="65"/>
                    <a:pt x="275" y="115"/>
                    <a:pt x="274" y="143"/>
                  </a:cubicBezTo>
                  <a:cubicBezTo>
                    <a:pt x="274" y="166"/>
                    <a:pt x="273" y="186"/>
                    <a:pt x="268" y="201"/>
                  </a:cubicBezTo>
                  <a:cubicBezTo>
                    <a:pt x="257" y="239"/>
                    <a:pt x="157" y="430"/>
                    <a:pt x="111" y="475"/>
                  </a:cubicBezTo>
                  <a:cubicBezTo>
                    <a:pt x="49" y="538"/>
                    <a:pt x="40" y="574"/>
                    <a:pt x="40" y="589"/>
                  </a:cubicBezTo>
                  <a:cubicBezTo>
                    <a:pt x="40" y="1054"/>
                    <a:pt x="40" y="1054"/>
                    <a:pt x="40" y="1054"/>
                  </a:cubicBezTo>
                  <a:cubicBezTo>
                    <a:pt x="40" y="1065"/>
                    <a:pt x="31" y="1074"/>
                    <a:pt x="20" y="1074"/>
                  </a:cubicBezTo>
                  <a:cubicBezTo>
                    <a:pt x="9" y="1074"/>
                    <a:pt x="0" y="1065"/>
                    <a:pt x="0" y="1054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550"/>
                    <a:pt x="28" y="502"/>
                    <a:pt x="83" y="447"/>
                  </a:cubicBezTo>
                  <a:cubicBezTo>
                    <a:pt x="122" y="408"/>
                    <a:pt x="220" y="221"/>
                    <a:pt x="230" y="189"/>
                  </a:cubicBezTo>
                  <a:cubicBezTo>
                    <a:pt x="233" y="180"/>
                    <a:pt x="234" y="160"/>
                    <a:pt x="234" y="141"/>
                  </a:cubicBezTo>
                  <a:cubicBezTo>
                    <a:pt x="236" y="93"/>
                    <a:pt x="238" y="39"/>
                    <a:pt x="272" y="22"/>
                  </a:cubicBezTo>
                  <a:cubicBezTo>
                    <a:pt x="317" y="0"/>
                    <a:pt x="378" y="6"/>
                    <a:pt x="411" y="62"/>
                  </a:cubicBezTo>
                  <a:cubicBezTo>
                    <a:pt x="440" y="112"/>
                    <a:pt x="441" y="187"/>
                    <a:pt x="415" y="275"/>
                  </a:cubicBezTo>
                  <a:cubicBezTo>
                    <a:pt x="393" y="349"/>
                    <a:pt x="382" y="416"/>
                    <a:pt x="384" y="429"/>
                  </a:cubicBezTo>
                  <a:cubicBezTo>
                    <a:pt x="384" y="431"/>
                    <a:pt x="385" y="433"/>
                    <a:pt x="385" y="435"/>
                  </a:cubicBezTo>
                  <a:cubicBezTo>
                    <a:pt x="425" y="424"/>
                    <a:pt x="544" y="397"/>
                    <a:pt x="618" y="410"/>
                  </a:cubicBezTo>
                  <a:cubicBezTo>
                    <a:pt x="702" y="424"/>
                    <a:pt x="736" y="445"/>
                    <a:pt x="755" y="493"/>
                  </a:cubicBezTo>
                  <a:cubicBezTo>
                    <a:pt x="767" y="525"/>
                    <a:pt x="752" y="558"/>
                    <a:pt x="741" y="577"/>
                  </a:cubicBezTo>
                  <a:cubicBezTo>
                    <a:pt x="755" y="595"/>
                    <a:pt x="778" y="628"/>
                    <a:pt x="778" y="658"/>
                  </a:cubicBezTo>
                  <a:cubicBezTo>
                    <a:pt x="778" y="688"/>
                    <a:pt x="755" y="726"/>
                    <a:pt x="742" y="745"/>
                  </a:cubicBezTo>
                  <a:cubicBezTo>
                    <a:pt x="752" y="762"/>
                    <a:pt x="765" y="795"/>
                    <a:pt x="756" y="838"/>
                  </a:cubicBezTo>
                  <a:cubicBezTo>
                    <a:pt x="746" y="881"/>
                    <a:pt x="719" y="903"/>
                    <a:pt x="701" y="914"/>
                  </a:cubicBezTo>
                  <a:cubicBezTo>
                    <a:pt x="708" y="939"/>
                    <a:pt x="715" y="982"/>
                    <a:pt x="688" y="1016"/>
                  </a:cubicBezTo>
                  <a:cubicBezTo>
                    <a:pt x="652" y="1061"/>
                    <a:pt x="564" y="1096"/>
                    <a:pt x="488" y="10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B0ED4AA7-A750-4258-8384-E8355540B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1725" y="2840038"/>
              <a:ext cx="328613" cy="576262"/>
            </a:xfrm>
            <a:custGeom>
              <a:avLst/>
              <a:gdLst>
                <a:gd name="T0" fmla="*/ 284 w 304"/>
                <a:gd name="T1" fmla="*/ 533 h 533"/>
                <a:gd name="T2" fmla="*/ 20 w 304"/>
                <a:gd name="T3" fmla="*/ 533 h 533"/>
                <a:gd name="T4" fmla="*/ 0 w 304"/>
                <a:gd name="T5" fmla="*/ 513 h 533"/>
                <a:gd name="T6" fmla="*/ 0 w 304"/>
                <a:gd name="T7" fmla="*/ 20 h 533"/>
                <a:gd name="T8" fmla="*/ 20 w 304"/>
                <a:gd name="T9" fmla="*/ 0 h 533"/>
                <a:gd name="T10" fmla="*/ 284 w 304"/>
                <a:gd name="T11" fmla="*/ 0 h 533"/>
                <a:gd name="T12" fmla="*/ 304 w 304"/>
                <a:gd name="T13" fmla="*/ 20 h 533"/>
                <a:gd name="T14" fmla="*/ 304 w 304"/>
                <a:gd name="T15" fmla="*/ 513 h 533"/>
                <a:gd name="T16" fmla="*/ 284 w 304"/>
                <a:gd name="T17" fmla="*/ 533 h 533"/>
                <a:gd name="T18" fmla="*/ 40 w 304"/>
                <a:gd name="T19" fmla="*/ 493 h 533"/>
                <a:gd name="T20" fmla="*/ 264 w 304"/>
                <a:gd name="T21" fmla="*/ 493 h 533"/>
                <a:gd name="T22" fmla="*/ 264 w 304"/>
                <a:gd name="T23" fmla="*/ 40 h 533"/>
                <a:gd name="T24" fmla="*/ 40 w 304"/>
                <a:gd name="T25" fmla="*/ 40 h 533"/>
                <a:gd name="T26" fmla="*/ 40 w 304"/>
                <a:gd name="T27" fmla="*/ 49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" h="533">
                  <a:moveTo>
                    <a:pt x="284" y="533"/>
                  </a:moveTo>
                  <a:cubicBezTo>
                    <a:pt x="20" y="533"/>
                    <a:pt x="20" y="533"/>
                    <a:pt x="20" y="533"/>
                  </a:cubicBezTo>
                  <a:cubicBezTo>
                    <a:pt x="9" y="533"/>
                    <a:pt x="0" y="524"/>
                    <a:pt x="0" y="5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5" y="0"/>
                    <a:pt x="304" y="9"/>
                    <a:pt x="304" y="20"/>
                  </a:cubicBezTo>
                  <a:cubicBezTo>
                    <a:pt x="304" y="513"/>
                    <a:pt x="304" y="513"/>
                    <a:pt x="304" y="513"/>
                  </a:cubicBezTo>
                  <a:cubicBezTo>
                    <a:pt x="304" y="524"/>
                    <a:pt x="295" y="533"/>
                    <a:pt x="284" y="533"/>
                  </a:cubicBezTo>
                  <a:close/>
                  <a:moveTo>
                    <a:pt x="40" y="493"/>
                  </a:moveTo>
                  <a:cubicBezTo>
                    <a:pt x="264" y="493"/>
                    <a:pt x="264" y="493"/>
                    <a:pt x="264" y="493"/>
                  </a:cubicBezTo>
                  <a:cubicBezTo>
                    <a:pt x="264" y="40"/>
                    <a:pt x="264" y="40"/>
                    <a:pt x="264" y="40"/>
                  </a:cubicBezTo>
                  <a:cubicBezTo>
                    <a:pt x="40" y="40"/>
                    <a:pt x="40" y="40"/>
                    <a:pt x="40" y="40"/>
                  </a:cubicBezTo>
                  <a:lnTo>
                    <a:pt x="40" y="4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Oval 57">
              <a:extLst>
                <a:ext uri="{FF2B5EF4-FFF2-40B4-BE49-F238E27FC236}">
                  <a16:creationId xmlns:a16="http://schemas.microsoft.com/office/drawing/2014/main" id="{EFA6FEFF-AC58-429D-86CE-3AA8F8BA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138" y="3268663"/>
              <a:ext cx="74613" cy="746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3AE37F-3ECD-46A3-B2E1-65A58B12C53D}"/>
              </a:ext>
            </a:extLst>
          </p:cNvPr>
          <p:cNvGrpSpPr/>
          <p:nvPr/>
        </p:nvGrpSpPr>
        <p:grpSpPr>
          <a:xfrm>
            <a:off x="9725534" y="4650857"/>
            <a:ext cx="1185863" cy="1189037"/>
            <a:chOff x="9263062" y="1339851"/>
            <a:chExt cx="1185863" cy="1189037"/>
          </a:xfrm>
          <a:solidFill>
            <a:schemeClr val="accent3"/>
          </a:solidFill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C29BB3AB-28A9-4846-B945-DEB2FC510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062" y="1339851"/>
              <a:ext cx="1185863" cy="1189037"/>
            </a:xfrm>
            <a:custGeom>
              <a:avLst/>
              <a:gdLst>
                <a:gd name="T0" fmla="*/ 550 w 1100"/>
                <a:gd name="T1" fmla="*/ 0 h 1100"/>
                <a:gd name="T2" fmla="*/ 0 w 1100"/>
                <a:gd name="T3" fmla="*/ 550 h 1100"/>
                <a:gd name="T4" fmla="*/ 550 w 1100"/>
                <a:gd name="T5" fmla="*/ 1100 h 1100"/>
                <a:gd name="T6" fmla="*/ 839 w 1100"/>
                <a:gd name="T7" fmla="*/ 1017 h 1100"/>
                <a:gd name="T8" fmla="*/ 846 w 1100"/>
                <a:gd name="T9" fmla="*/ 990 h 1100"/>
                <a:gd name="T10" fmla="*/ 818 w 1100"/>
                <a:gd name="T11" fmla="*/ 983 h 1100"/>
                <a:gd name="T12" fmla="*/ 550 w 1100"/>
                <a:gd name="T13" fmla="*/ 1060 h 1100"/>
                <a:gd name="T14" fmla="*/ 40 w 1100"/>
                <a:gd name="T15" fmla="*/ 550 h 1100"/>
                <a:gd name="T16" fmla="*/ 550 w 1100"/>
                <a:gd name="T17" fmla="*/ 40 h 1100"/>
                <a:gd name="T18" fmla="*/ 1060 w 1100"/>
                <a:gd name="T19" fmla="*/ 550 h 1100"/>
                <a:gd name="T20" fmla="*/ 923 w 1100"/>
                <a:gd name="T21" fmla="*/ 898 h 1100"/>
                <a:gd name="T22" fmla="*/ 924 w 1100"/>
                <a:gd name="T23" fmla="*/ 926 h 1100"/>
                <a:gd name="T24" fmla="*/ 952 w 1100"/>
                <a:gd name="T25" fmla="*/ 925 h 1100"/>
                <a:gd name="T26" fmla="*/ 1100 w 1100"/>
                <a:gd name="T27" fmla="*/ 550 h 1100"/>
                <a:gd name="T28" fmla="*/ 550 w 1100"/>
                <a:gd name="T29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0" h="1100">
                  <a:moveTo>
                    <a:pt x="550" y="0"/>
                  </a:moveTo>
                  <a:cubicBezTo>
                    <a:pt x="247" y="0"/>
                    <a:pt x="0" y="247"/>
                    <a:pt x="0" y="550"/>
                  </a:cubicBezTo>
                  <a:cubicBezTo>
                    <a:pt x="0" y="853"/>
                    <a:pt x="247" y="1100"/>
                    <a:pt x="550" y="1100"/>
                  </a:cubicBezTo>
                  <a:cubicBezTo>
                    <a:pt x="653" y="1100"/>
                    <a:pt x="753" y="1071"/>
                    <a:pt x="839" y="1017"/>
                  </a:cubicBezTo>
                  <a:cubicBezTo>
                    <a:pt x="849" y="1012"/>
                    <a:pt x="852" y="999"/>
                    <a:pt x="846" y="990"/>
                  </a:cubicBezTo>
                  <a:cubicBezTo>
                    <a:pt x="840" y="980"/>
                    <a:pt x="828" y="978"/>
                    <a:pt x="818" y="983"/>
                  </a:cubicBezTo>
                  <a:cubicBezTo>
                    <a:pt x="738" y="1033"/>
                    <a:pt x="645" y="1060"/>
                    <a:pt x="550" y="1060"/>
                  </a:cubicBezTo>
                  <a:cubicBezTo>
                    <a:pt x="269" y="1060"/>
                    <a:pt x="40" y="831"/>
                    <a:pt x="40" y="550"/>
                  </a:cubicBezTo>
                  <a:cubicBezTo>
                    <a:pt x="40" y="269"/>
                    <a:pt x="269" y="40"/>
                    <a:pt x="550" y="40"/>
                  </a:cubicBezTo>
                  <a:cubicBezTo>
                    <a:pt x="831" y="40"/>
                    <a:pt x="1060" y="269"/>
                    <a:pt x="1060" y="550"/>
                  </a:cubicBezTo>
                  <a:cubicBezTo>
                    <a:pt x="1060" y="680"/>
                    <a:pt x="1011" y="803"/>
                    <a:pt x="923" y="898"/>
                  </a:cubicBezTo>
                  <a:cubicBezTo>
                    <a:pt x="915" y="906"/>
                    <a:pt x="916" y="918"/>
                    <a:pt x="924" y="926"/>
                  </a:cubicBezTo>
                  <a:cubicBezTo>
                    <a:pt x="932" y="933"/>
                    <a:pt x="944" y="933"/>
                    <a:pt x="952" y="925"/>
                  </a:cubicBezTo>
                  <a:cubicBezTo>
                    <a:pt x="1047" y="823"/>
                    <a:pt x="1100" y="690"/>
                    <a:pt x="1100" y="550"/>
                  </a:cubicBezTo>
                  <a:cubicBezTo>
                    <a:pt x="1100" y="247"/>
                    <a:pt x="853" y="0"/>
                    <a:pt x="5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DBD7C9FB-71C8-4441-9B07-319442EC1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325" y="1555750"/>
              <a:ext cx="606425" cy="412750"/>
            </a:xfrm>
            <a:custGeom>
              <a:avLst/>
              <a:gdLst>
                <a:gd name="T0" fmla="*/ 524 w 562"/>
                <a:gd name="T1" fmla="*/ 9 h 381"/>
                <a:gd name="T2" fmla="*/ 250 w 562"/>
                <a:gd name="T3" fmla="*/ 332 h 381"/>
                <a:gd name="T4" fmla="*/ 36 w 562"/>
                <a:gd name="T5" fmla="*/ 114 h 381"/>
                <a:gd name="T6" fmla="*/ 8 w 562"/>
                <a:gd name="T7" fmla="*/ 114 h 381"/>
                <a:gd name="T8" fmla="*/ 8 w 562"/>
                <a:gd name="T9" fmla="*/ 142 h 381"/>
                <a:gd name="T10" fmla="*/ 237 w 562"/>
                <a:gd name="T11" fmla="*/ 375 h 381"/>
                <a:gd name="T12" fmla="*/ 237 w 562"/>
                <a:gd name="T13" fmla="*/ 376 h 381"/>
                <a:gd name="T14" fmla="*/ 238 w 562"/>
                <a:gd name="T15" fmla="*/ 376 h 381"/>
                <a:gd name="T16" fmla="*/ 239 w 562"/>
                <a:gd name="T17" fmla="*/ 377 h 381"/>
                <a:gd name="T18" fmla="*/ 240 w 562"/>
                <a:gd name="T19" fmla="*/ 378 h 381"/>
                <a:gd name="T20" fmla="*/ 242 w 562"/>
                <a:gd name="T21" fmla="*/ 379 h 381"/>
                <a:gd name="T22" fmla="*/ 244 w 562"/>
                <a:gd name="T23" fmla="*/ 380 h 381"/>
                <a:gd name="T24" fmla="*/ 246 w 562"/>
                <a:gd name="T25" fmla="*/ 380 h 381"/>
                <a:gd name="T26" fmla="*/ 247 w 562"/>
                <a:gd name="T27" fmla="*/ 381 h 381"/>
                <a:gd name="T28" fmla="*/ 251 w 562"/>
                <a:gd name="T29" fmla="*/ 381 h 381"/>
                <a:gd name="T30" fmla="*/ 251 w 562"/>
                <a:gd name="T31" fmla="*/ 381 h 381"/>
                <a:gd name="T32" fmla="*/ 251 w 562"/>
                <a:gd name="T33" fmla="*/ 381 h 381"/>
                <a:gd name="T34" fmla="*/ 255 w 562"/>
                <a:gd name="T35" fmla="*/ 381 h 381"/>
                <a:gd name="T36" fmla="*/ 256 w 562"/>
                <a:gd name="T37" fmla="*/ 380 h 381"/>
                <a:gd name="T38" fmla="*/ 259 w 562"/>
                <a:gd name="T39" fmla="*/ 379 h 381"/>
                <a:gd name="T40" fmla="*/ 260 w 562"/>
                <a:gd name="T41" fmla="*/ 379 h 381"/>
                <a:gd name="T42" fmla="*/ 262 w 562"/>
                <a:gd name="T43" fmla="*/ 377 h 381"/>
                <a:gd name="T44" fmla="*/ 264 w 562"/>
                <a:gd name="T45" fmla="*/ 376 h 381"/>
                <a:gd name="T46" fmla="*/ 265 w 562"/>
                <a:gd name="T47" fmla="*/ 375 h 381"/>
                <a:gd name="T48" fmla="*/ 266 w 562"/>
                <a:gd name="T49" fmla="*/ 375 h 381"/>
                <a:gd name="T50" fmla="*/ 266 w 562"/>
                <a:gd name="T51" fmla="*/ 374 h 381"/>
                <a:gd name="T52" fmla="*/ 554 w 562"/>
                <a:gd name="T53" fmla="*/ 35 h 381"/>
                <a:gd name="T54" fmla="*/ 552 w 562"/>
                <a:gd name="T55" fmla="*/ 7 h 381"/>
                <a:gd name="T56" fmla="*/ 524 w 562"/>
                <a:gd name="T57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2" h="381">
                  <a:moveTo>
                    <a:pt x="524" y="9"/>
                  </a:moveTo>
                  <a:cubicBezTo>
                    <a:pt x="250" y="332"/>
                    <a:pt x="250" y="332"/>
                    <a:pt x="250" y="332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29" y="106"/>
                    <a:pt x="16" y="106"/>
                    <a:pt x="8" y="114"/>
                  </a:cubicBezTo>
                  <a:cubicBezTo>
                    <a:pt x="0" y="121"/>
                    <a:pt x="0" y="134"/>
                    <a:pt x="8" y="142"/>
                  </a:cubicBezTo>
                  <a:cubicBezTo>
                    <a:pt x="237" y="375"/>
                    <a:pt x="237" y="375"/>
                    <a:pt x="237" y="375"/>
                  </a:cubicBezTo>
                  <a:cubicBezTo>
                    <a:pt x="237" y="375"/>
                    <a:pt x="237" y="375"/>
                    <a:pt x="237" y="376"/>
                  </a:cubicBezTo>
                  <a:cubicBezTo>
                    <a:pt x="238" y="376"/>
                    <a:pt x="238" y="376"/>
                    <a:pt x="238" y="376"/>
                  </a:cubicBezTo>
                  <a:cubicBezTo>
                    <a:pt x="238" y="376"/>
                    <a:pt x="239" y="377"/>
                    <a:pt x="239" y="377"/>
                  </a:cubicBezTo>
                  <a:cubicBezTo>
                    <a:pt x="239" y="377"/>
                    <a:pt x="240" y="378"/>
                    <a:pt x="240" y="378"/>
                  </a:cubicBezTo>
                  <a:cubicBezTo>
                    <a:pt x="241" y="378"/>
                    <a:pt x="242" y="379"/>
                    <a:pt x="242" y="379"/>
                  </a:cubicBezTo>
                  <a:cubicBezTo>
                    <a:pt x="243" y="379"/>
                    <a:pt x="243" y="379"/>
                    <a:pt x="244" y="380"/>
                  </a:cubicBezTo>
                  <a:cubicBezTo>
                    <a:pt x="245" y="380"/>
                    <a:pt x="245" y="380"/>
                    <a:pt x="246" y="380"/>
                  </a:cubicBezTo>
                  <a:cubicBezTo>
                    <a:pt x="247" y="380"/>
                    <a:pt x="247" y="381"/>
                    <a:pt x="247" y="381"/>
                  </a:cubicBezTo>
                  <a:cubicBezTo>
                    <a:pt x="249" y="381"/>
                    <a:pt x="250" y="381"/>
                    <a:pt x="251" y="381"/>
                  </a:cubicBezTo>
                  <a:cubicBezTo>
                    <a:pt x="251" y="381"/>
                    <a:pt x="251" y="381"/>
                    <a:pt x="251" y="381"/>
                  </a:cubicBezTo>
                  <a:cubicBezTo>
                    <a:pt x="251" y="381"/>
                    <a:pt x="251" y="381"/>
                    <a:pt x="251" y="381"/>
                  </a:cubicBezTo>
                  <a:cubicBezTo>
                    <a:pt x="252" y="381"/>
                    <a:pt x="254" y="381"/>
                    <a:pt x="255" y="381"/>
                  </a:cubicBezTo>
                  <a:cubicBezTo>
                    <a:pt x="255" y="380"/>
                    <a:pt x="256" y="380"/>
                    <a:pt x="256" y="380"/>
                  </a:cubicBezTo>
                  <a:cubicBezTo>
                    <a:pt x="257" y="380"/>
                    <a:pt x="258" y="380"/>
                    <a:pt x="259" y="379"/>
                  </a:cubicBezTo>
                  <a:cubicBezTo>
                    <a:pt x="259" y="379"/>
                    <a:pt x="260" y="379"/>
                    <a:pt x="260" y="379"/>
                  </a:cubicBezTo>
                  <a:cubicBezTo>
                    <a:pt x="261" y="378"/>
                    <a:pt x="262" y="378"/>
                    <a:pt x="262" y="377"/>
                  </a:cubicBezTo>
                  <a:cubicBezTo>
                    <a:pt x="263" y="377"/>
                    <a:pt x="263" y="377"/>
                    <a:pt x="264" y="376"/>
                  </a:cubicBezTo>
                  <a:cubicBezTo>
                    <a:pt x="264" y="376"/>
                    <a:pt x="265" y="376"/>
                    <a:pt x="265" y="375"/>
                  </a:cubicBezTo>
                  <a:cubicBezTo>
                    <a:pt x="265" y="375"/>
                    <a:pt x="265" y="375"/>
                    <a:pt x="266" y="375"/>
                  </a:cubicBezTo>
                  <a:cubicBezTo>
                    <a:pt x="266" y="374"/>
                    <a:pt x="266" y="374"/>
                    <a:pt x="266" y="374"/>
                  </a:cubicBezTo>
                  <a:cubicBezTo>
                    <a:pt x="554" y="35"/>
                    <a:pt x="554" y="35"/>
                    <a:pt x="554" y="35"/>
                  </a:cubicBezTo>
                  <a:cubicBezTo>
                    <a:pt x="562" y="27"/>
                    <a:pt x="561" y="14"/>
                    <a:pt x="552" y="7"/>
                  </a:cubicBezTo>
                  <a:cubicBezTo>
                    <a:pt x="544" y="0"/>
                    <a:pt x="531" y="1"/>
                    <a:pt x="5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05E175E-0C01-493B-BB80-0E77A9BEC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8891" y="230284"/>
            <a:ext cx="998054" cy="998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51E2D-F397-41BB-9FE2-8AE96568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838" y="1344132"/>
            <a:ext cx="2448920" cy="4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51A537-07E6-4850-B9AB-409CD58C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B6A09-9656-4E5C-935B-9A97981B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431" y="6393421"/>
            <a:ext cx="497682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095909-DC86-4C28-AD6E-431C997D4893}" type="slidenum">
              <a:rPr lang="en-US" smtClean="0"/>
              <a:pPr/>
              <a:t>7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CC71FA-6128-49DC-A828-E82483CF80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accent1"/>
                </a:solidFill>
              </a:rPr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Treasury &amp; Capital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Payments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FB94E1-A2C6-4338-96EC-B6CD4D3ED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2644" y="6393421"/>
            <a:ext cx="1400908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3F1638-3586-4527-A760-38AC15BFC248}" type="datetime4">
              <a:rPr lang="en-GB" smtClean="0"/>
              <a:pPr/>
              <a:t>10 December 2019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EC882-8F40-42E1-A251-FFA52817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19" y="1709374"/>
            <a:ext cx="10123486" cy="45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1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D021-610D-405D-9678-D992F411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5846"/>
            <a:ext cx="9692420" cy="383629"/>
          </a:xfrm>
        </p:spPr>
        <p:txBody>
          <a:bodyPr/>
          <a:lstStyle/>
          <a:p>
            <a:r>
              <a:rPr lang="en-IE" dirty="0"/>
              <a:t>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F1E6-4359-44C6-B2E9-2700B035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431" y="6393421"/>
            <a:ext cx="497682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095909-DC86-4C28-AD6E-431C997D4893}" type="slidenum">
              <a:rPr lang="en-US" smtClean="0"/>
              <a:pPr/>
              <a:t>8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C06B7-38B4-48C3-BB48-519F8EB4E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E" sz="1800" dirty="0">
                <a:solidFill>
                  <a:schemeClr val="accent1"/>
                </a:solidFill>
              </a:rPr>
              <a:t>Fusion DATAGUARD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383F71-962C-4A1B-B50A-A494CD39F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2644" y="6393421"/>
            <a:ext cx="1400908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3F1638-3586-4527-A760-38AC15BFC248}" type="datetime4">
              <a:rPr lang="en-GB" smtClean="0"/>
              <a:pPr/>
              <a:t>10 December 2019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227F8-C8B1-454F-8D1C-E4358C974535}"/>
              </a:ext>
            </a:extLst>
          </p:cNvPr>
          <p:cNvGrpSpPr/>
          <p:nvPr/>
        </p:nvGrpSpPr>
        <p:grpSpPr>
          <a:xfrm>
            <a:off x="7627928" y="409028"/>
            <a:ext cx="3038371" cy="2458568"/>
            <a:chOff x="4646168" y="1799332"/>
            <a:chExt cx="3617506" cy="39163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91B631-9A92-4044-B024-7729EC29BF82}"/>
                </a:ext>
              </a:extLst>
            </p:cNvPr>
            <p:cNvSpPr/>
            <p:nvPr/>
          </p:nvSpPr>
          <p:spPr>
            <a:xfrm>
              <a:off x="5867418" y="2602122"/>
              <a:ext cx="633541" cy="636356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15C006-BD6E-4FE9-85B5-912D0FB69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8062" y="2011343"/>
              <a:ext cx="263799" cy="26497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BF9942-F6D4-4DAE-BB9F-4710643945E8}"/>
                </a:ext>
              </a:extLst>
            </p:cNvPr>
            <p:cNvSpPr/>
            <p:nvPr/>
          </p:nvSpPr>
          <p:spPr>
            <a:xfrm>
              <a:off x="6224712" y="3956046"/>
              <a:ext cx="239592" cy="22284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0A02E6-4D58-454B-9D83-6AF459769CBE}"/>
                </a:ext>
              </a:extLst>
            </p:cNvPr>
            <p:cNvSpPr/>
            <p:nvPr/>
          </p:nvSpPr>
          <p:spPr>
            <a:xfrm>
              <a:off x="5563477" y="3281429"/>
              <a:ext cx="633758" cy="63657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BBF267-709B-4149-A17D-3D855A163B8B}"/>
                </a:ext>
              </a:extLst>
            </p:cNvPr>
            <p:cNvSpPr/>
            <p:nvPr/>
          </p:nvSpPr>
          <p:spPr>
            <a:xfrm>
              <a:off x="5808251" y="4211997"/>
              <a:ext cx="677049" cy="6800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D3BF502-5E1C-41CB-B71F-9FC0F30445B7}"/>
                </a:ext>
              </a:extLst>
            </p:cNvPr>
            <p:cNvSpPr/>
            <p:nvPr/>
          </p:nvSpPr>
          <p:spPr>
            <a:xfrm>
              <a:off x="5246820" y="3004853"/>
              <a:ext cx="624671" cy="62744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893973-F39F-4D70-8D6C-D516457CBF61}"/>
                </a:ext>
              </a:extLst>
            </p:cNvPr>
            <p:cNvSpPr/>
            <p:nvPr/>
          </p:nvSpPr>
          <p:spPr>
            <a:xfrm>
              <a:off x="5848977" y="2537339"/>
              <a:ext cx="735486" cy="73875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C0DCA83-F98C-47F6-B3D0-28BD708DB6AE}"/>
                </a:ext>
              </a:extLst>
            </p:cNvPr>
            <p:cNvSpPr/>
            <p:nvPr/>
          </p:nvSpPr>
          <p:spPr>
            <a:xfrm>
              <a:off x="6958058" y="2744004"/>
              <a:ext cx="514778" cy="5170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92E1DB-D19B-4AF4-99E1-49A6913C60F6}"/>
                </a:ext>
              </a:extLst>
            </p:cNvPr>
            <p:cNvSpPr/>
            <p:nvPr/>
          </p:nvSpPr>
          <p:spPr>
            <a:xfrm>
              <a:off x="6566325" y="3687689"/>
              <a:ext cx="619892" cy="62264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E8B36E-9467-487B-993B-D5B65F3F3D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7468" y="2945029"/>
              <a:ext cx="499079" cy="50129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384ACC-23EA-4413-9870-C58DA45AE16C}"/>
                </a:ext>
              </a:extLst>
            </p:cNvPr>
            <p:cNvSpPr/>
            <p:nvPr/>
          </p:nvSpPr>
          <p:spPr>
            <a:xfrm>
              <a:off x="7111000" y="2492245"/>
              <a:ext cx="508033" cy="51029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E77AD-CA5C-4E59-92BC-A1C27A8B9349}"/>
                </a:ext>
              </a:extLst>
            </p:cNvPr>
            <p:cNvSpPr/>
            <p:nvPr/>
          </p:nvSpPr>
          <p:spPr>
            <a:xfrm>
              <a:off x="6390253" y="1917598"/>
              <a:ext cx="466064" cy="46813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075EA4-302C-441D-B7E5-965209F9C773}"/>
                </a:ext>
              </a:extLst>
            </p:cNvPr>
            <p:cNvSpPr/>
            <p:nvPr/>
          </p:nvSpPr>
          <p:spPr>
            <a:xfrm>
              <a:off x="5792137" y="2355110"/>
              <a:ext cx="545253" cy="54767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8571B5-95C9-45E6-BD2C-2AF0826664C7}"/>
                </a:ext>
              </a:extLst>
            </p:cNvPr>
            <p:cNvSpPr/>
            <p:nvPr/>
          </p:nvSpPr>
          <p:spPr>
            <a:xfrm>
              <a:off x="5625217" y="2075915"/>
              <a:ext cx="371186" cy="372835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B7DA82-426F-44AF-87AA-6632B9A53912}"/>
                </a:ext>
              </a:extLst>
            </p:cNvPr>
            <p:cNvSpPr/>
            <p:nvPr/>
          </p:nvSpPr>
          <p:spPr>
            <a:xfrm>
              <a:off x="5292011" y="2262332"/>
              <a:ext cx="469469" cy="471555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72EBB7-CCA4-4AD6-BA45-83B9A0A6FE23}"/>
                </a:ext>
              </a:extLst>
            </p:cNvPr>
            <p:cNvSpPr/>
            <p:nvPr/>
          </p:nvSpPr>
          <p:spPr>
            <a:xfrm>
              <a:off x="5376242" y="1799332"/>
              <a:ext cx="362144" cy="363754"/>
            </a:xfrm>
            <a:custGeom>
              <a:avLst/>
              <a:gdLst>
                <a:gd name="connsiteX0" fmla="*/ 232228 w 464458"/>
                <a:gd name="connsiteY0" fmla="*/ 24109 h 464458"/>
                <a:gd name="connsiteX1" fmla="*/ 24108 w 464458"/>
                <a:gd name="connsiteY1" fmla="*/ 232229 h 464458"/>
                <a:gd name="connsiteX2" fmla="*/ 232228 w 464458"/>
                <a:gd name="connsiteY2" fmla="*/ 440349 h 464458"/>
                <a:gd name="connsiteX3" fmla="*/ 440348 w 464458"/>
                <a:gd name="connsiteY3" fmla="*/ 232229 h 464458"/>
                <a:gd name="connsiteX4" fmla="*/ 232228 w 464458"/>
                <a:gd name="connsiteY4" fmla="*/ 24109 h 464458"/>
                <a:gd name="connsiteX5" fmla="*/ 232229 w 464458"/>
                <a:gd name="connsiteY5" fmla="*/ 0 h 464458"/>
                <a:gd name="connsiteX6" fmla="*/ 464458 w 464458"/>
                <a:gd name="connsiteY6" fmla="*/ 232229 h 464458"/>
                <a:gd name="connsiteX7" fmla="*/ 232229 w 464458"/>
                <a:gd name="connsiteY7" fmla="*/ 464458 h 464458"/>
                <a:gd name="connsiteX8" fmla="*/ 0 w 464458"/>
                <a:gd name="connsiteY8" fmla="*/ 232229 h 464458"/>
                <a:gd name="connsiteX9" fmla="*/ 232229 w 464458"/>
                <a:gd name="connsiteY9" fmla="*/ 0 h 46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4458" h="464458">
                  <a:moveTo>
                    <a:pt x="232228" y="24109"/>
                  </a:moveTo>
                  <a:cubicBezTo>
                    <a:pt x="117286" y="24109"/>
                    <a:pt x="24108" y="117287"/>
                    <a:pt x="24108" y="232229"/>
                  </a:cubicBezTo>
                  <a:cubicBezTo>
                    <a:pt x="24108" y="347171"/>
                    <a:pt x="117286" y="440349"/>
                    <a:pt x="232228" y="440349"/>
                  </a:cubicBezTo>
                  <a:cubicBezTo>
                    <a:pt x="347170" y="440349"/>
                    <a:pt x="440348" y="347171"/>
                    <a:pt x="440348" y="232229"/>
                  </a:cubicBezTo>
                  <a:cubicBezTo>
                    <a:pt x="440348" y="117287"/>
                    <a:pt x="347170" y="24109"/>
                    <a:pt x="232228" y="24109"/>
                  </a:cubicBezTo>
                  <a:close/>
                  <a:moveTo>
                    <a:pt x="232229" y="0"/>
                  </a:moveTo>
                  <a:cubicBezTo>
                    <a:pt x="360486" y="0"/>
                    <a:pt x="464458" y="103972"/>
                    <a:pt x="464458" y="232229"/>
                  </a:cubicBezTo>
                  <a:cubicBezTo>
                    <a:pt x="464458" y="360486"/>
                    <a:pt x="360486" y="464458"/>
                    <a:pt x="232229" y="464458"/>
                  </a:cubicBezTo>
                  <a:cubicBezTo>
                    <a:pt x="103972" y="464458"/>
                    <a:pt x="0" y="36048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E0AEAB-2EEA-4B4F-8E9D-6AE9ADBBF25E}"/>
                </a:ext>
              </a:extLst>
            </p:cNvPr>
            <p:cNvSpPr/>
            <p:nvPr/>
          </p:nvSpPr>
          <p:spPr>
            <a:xfrm>
              <a:off x="4646168" y="2763873"/>
              <a:ext cx="276596" cy="277825"/>
            </a:xfrm>
            <a:custGeom>
              <a:avLst/>
              <a:gdLst>
                <a:gd name="connsiteX0" fmla="*/ 232228 w 464458"/>
                <a:gd name="connsiteY0" fmla="*/ 24109 h 464458"/>
                <a:gd name="connsiteX1" fmla="*/ 24108 w 464458"/>
                <a:gd name="connsiteY1" fmla="*/ 232229 h 464458"/>
                <a:gd name="connsiteX2" fmla="*/ 232228 w 464458"/>
                <a:gd name="connsiteY2" fmla="*/ 440349 h 464458"/>
                <a:gd name="connsiteX3" fmla="*/ 440348 w 464458"/>
                <a:gd name="connsiteY3" fmla="*/ 232229 h 464458"/>
                <a:gd name="connsiteX4" fmla="*/ 232228 w 464458"/>
                <a:gd name="connsiteY4" fmla="*/ 24109 h 464458"/>
                <a:gd name="connsiteX5" fmla="*/ 232229 w 464458"/>
                <a:gd name="connsiteY5" fmla="*/ 0 h 464458"/>
                <a:gd name="connsiteX6" fmla="*/ 464458 w 464458"/>
                <a:gd name="connsiteY6" fmla="*/ 232229 h 464458"/>
                <a:gd name="connsiteX7" fmla="*/ 232229 w 464458"/>
                <a:gd name="connsiteY7" fmla="*/ 464458 h 464458"/>
                <a:gd name="connsiteX8" fmla="*/ 0 w 464458"/>
                <a:gd name="connsiteY8" fmla="*/ 232229 h 464458"/>
                <a:gd name="connsiteX9" fmla="*/ 232229 w 464458"/>
                <a:gd name="connsiteY9" fmla="*/ 0 h 46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4458" h="464458">
                  <a:moveTo>
                    <a:pt x="232228" y="24109"/>
                  </a:moveTo>
                  <a:cubicBezTo>
                    <a:pt x="117286" y="24109"/>
                    <a:pt x="24108" y="117287"/>
                    <a:pt x="24108" y="232229"/>
                  </a:cubicBezTo>
                  <a:cubicBezTo>
                    <a:pt x="24108" y="347171"/>
                    <a:pt x="117286" y="440349"/>
                    <a:pt x="232228" y="440349"/>
                  </a:cubicBezTo>
                  <a:cubicBezTo>
                    <a:pt x="347170" y="440349"/>
                    <a:pt x="440348" y="347171"/>
                    <a:pt x="440348" y="232229"/>
                  </a:cubicBezTo>
                  <a:cubicBezTo>
                    <a:pt x="440348" y="117287"/>
                    <a:pt x="347170" y="24109"/>
                    <a:pt x="232228" y="24109"/>
                  </a:cubicBezTo>
                  <a:close/>
                  <a:moveTo>
                    <a:pt x="232229" y="0"/>
                  </a:moveTo>
                  <a:cubicBezTo>
                    <a:pt x="360486" y="0"/>
                    <a:pt x="464458" y="103972"/>
                    <a:pt x="464458" y="232229"/>
                  </a:cubicBezTo>
                  <a:cubicBezTo>
                    <a:pt x="464458" y="360486"/>
                    <a:pt x="360486" y="464458"/>
                    <a:pt x="232229" y="464458"/>
                  </a:cubicBezTo>
                  <a:cubicBezTo>
                    <a:pt x="103972" y="464458"/>
                    <a:pt x="0" y="36048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B709F9-D34F-495B-97BA-8CCB8879F374}"/>
                </a:ext>
              </a:extLst>
            </p:cNvPr>
            <p:cNvSpPr/>
            <p:nvPr/>
          </p:nvSpPr>
          <p:spPr>
            <a:xfrm>
              <a:off x="7619033" y="1946426"/>
              <a:ext cx="216249" cy="217210"/>
            </a:xfrm>
            <a:custGeom>
              <a:avLst/>
              <a:gdLst>
                <a:gd name="connsiteX0" fmla="*/ 232228 w 464458"/>
                <a:gd name="connsiteY0" fmla="*/ 24109 h 464458"/>
                <a:gd name="connsiteX1" fmla="*/ 24108 w 464458"/>
                <a:gd name="connsiteY1" fmla="*/ 232229 h 464458"/>
                <a:gd name="connsiteX2" fmla="*/ 232228 w 464458"/>
                <a:gd name="connsiteY2" fmla="*/ 440349 h 464458"/>
                <a:gd name="connsiteX3" fmla="*/ 440348 w 464458"/>
                <a:gd name="connsiteY3" fmla="*/ 232229 h 464458"/>
                <a:gd name="connsiteX4" fmla="*/ 232228 w 464458"/>
                <a:gd name="connsiteY4" fmla="*/ 24109 h 464458"/>
                <a:gd name="connsiteX5" fmla="*/ 232229 w 464458"/>
                <a:gd name="connsiteY5" fmla="*/ 0 h 464458"/>
                <a:gd name="connsiteX6" fmla="*/ 464458 w 464458"/>
                <a:gd name="connsiteY6" fmla="*/ 232229 h 464458"/>
                <a:gd name="connsiteX7" fmla="*/ 232229 w 464458"/>
                <a:gd name="connsiteY7" fmla="*/ 464458 h 464458"/>
                <a:gd name="connsiteX8" fmla="*/ 0 w 464458"/>
                <a:gd name="connsiteY8" fmla="*/ 232229 h 464458"/>
                <a:gd name="connsiteX9" fmla="*/ 232229 w 464458"/>
                <a:gd name="connsiteY9" fmla="*/ 0 h 46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4458" h="464458">
                  <a:moveTo>
                    <a:pt x="232228" y="24109"/>
                  </a:moveTo>
                  <a:cubicBezTo>
                    <a:pt x="117286" y="24109"/>
                    <a:pt x="24108" y="117287"/>
                    <a:pt x="24108" y="232229"/>
                  </a:cubicBezTo>
                  <a:cubicBezTo>
                    <a:pt x="24108" y="347171"/>
                    <a:pt x="117286" y="440349"/>
                    <a:pt x="232228" y="440349"/>
                  </a:cubicBezTo>
                  <a:cubicBezTo>
                    <a:pt x="347170" y="440349"/>
                    <a:pt x="440348" y="347171"/>
                    <a:pt x="440348" y="232229"/>
                  </a:cubicBezTo>
                  <a:cubicBezTo>
                    <a:pt x="440348" y="117287"/>
                    <a:pt x="347170" y="24109"/>
                    <a:pt x="232228" y="24109"/>
                  </a:cubicBezTo>
                  <a:close/>
                  <a:moveTo>
                    <a:pt x="232229" y="0"/>
                  </a:moveTo>
                  <a:cubicBezTo>
                    <a:pt x="360486" y="0"/>
                    <a:pt x="464458" y="103972"/>
                    <a:pt x="464458" y="232229"/>
                  </a:cubicBezTo>
                  <a:cubicBezTo>
                    <a:pt x="464458" y="360486"/>
                    <a:pt x="360486" y="464458"/>
                    <a:pt x="232229" y="464458"/>
                  </a:cubicBezTo>
                  <a:cubicBezTo>
                    <a:pt x="103972" y="464458"/>
                    <a:pt x="0" y="36048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37CB022-2494-4BE8-B35C-D4C5DECC2A00}"/>
                </a:ext>
              </a:extLst>
            </p:cNvPr>
            <p:cNvSpPr/>
            <p:nvPr/>
          </p:nvSpPr>
          <p:spPr>
            <a:xfrm>
              <a:off x="7993426" y="2724111"/>
              <a:ext cx="270248" cy="271448"/>
            </a:xfrm>
            <a:custGeom>
              <a:avLst/>
              <a:gdLst>
                <a:gd name="connsiteX0" fmla="*/ 232228 w 464458"/>
                <a:gd name="connsiteY0" fmla="*/ 24109 h 464458"/>
                <a:gd name="connsiteX1" fmla="*/ 24108 w 464458"/>
                <a:gd name="connsiteY1" fmla="*/ 232229 h 464458"/>
                <a:gd name="connsiteX2" fmla="*/ 232228 w 464458"/>
                <a:gd name="connsiteY2" fmla="*/ 440349 h 464458"/>
                <a:gd name="connsiteX3" fmla="*/ 440348 w 464458"/>
                <a:gd name="connsiteY3" fmla="*/ 232229 h 464458"/>
                <a:gd name="connsiteX4" fmla="*/ 232228 w 464458"/>
                <a:gd name="connsiteY4" fmla="*/ 24109 h 464458"/>
                <a:gd name="connsiteX5" fmla="*/ 232229 w 464458"/>
                <a:gd name="connsiteY5" fmla="*/ 0 h 464458"/>
                <a:gd name="connsiteX6" fmla="*/ 464458 w 464458"/>
                <a:gd name="connsiteY6" fmla="*/ 232229 h 464458"/>
                <a:gd name="connsiteX7" fmla="*/ 232229 w 464458"/>
                <a:gd name="connsiteY7" fmla="*/ 464458 h 464458"/>
                <a:gd name="connsiteX8" fmla="*/ 0 w 464458"/>
                <a:gd name="connsiteY8" fmla="*/ 232229 h 464458"/>
                <a:gd name="connsiteX9" fmla="*/ 232229 w 464458"/>
                <a:gd name="connsiteY9" fmla="*/ 0 h 46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4458" h="464458">
                  <a:moveTo>
                    <a:pt x="232228" y="24109"/>
                  </a:moveTo>
                  <a:cubicBezTo>
                    <a:pt x="117286" y="24109"/>
                    <a:pt x="24108" y="117287"/>
                    <a:pt x="24108" y="232229"/>
                  </a:cubicBezTo>
                  <a:cubicBezTo>
                    <a:pt x="24108" y="347171"/>
                    <a:pt x="117286" y="440349"/>
                    <a:pt x="232228" y="440349"/>
                  </a:cubicBezTo>
                  <a:cubicBezTo>
                    <a:pt x="347170" y="440349"/>
                    <a:pt x="440348" y="347171"/>
                    <a:pt x="440348" y="232229"/>
                  </a:cubicBezTo>
                  <a:cubicBezTo>
                    <a:pt x="440348" y="117287"/>
                    <a:pt x="347170" y="24109"/>
                    <a:pt x="232228" y="24109"/>
                  </a:cubicBezTo>
                  <a:close/>
                  <a:moveTo>
                    <a:pt x="232229" y="0"/>
                  </a:moveTo>
                  <a:cubicBezTo>
                    <a:pt x="360486" y="0"/>
                    <a:pt x="464458" y="103972"/>
                    <a:pt x="464458" y="232229"/>
                  </a:cubicBezTo>
                  <a:cubicBezTo>
                    <a:pt x="464458" y="360486"/>
                    <a:pt x="360486" y="464458"/>
                    <a:pt x="232229" y="464458"/>
                  </a:cubicBezTo>
                  <a:cubicBezTo>
                    <a:pt x="103972" y="464458"/>
                    <a:pt x="0" y="36048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97DD700-2D23-450C-81E7-349EC0757F20}"/>
                </a:ext>
              </a:extLst>
            </p:cNvPr>
            <p:cNvSpPr/>
            <p:nvPr/>
          </p:nvSpPr>
          <p:spPr>
            <a:xfrm>
              <a:off x="7739490" y="3546903"/>
              <a:ext cx="191585" cy="192436"/>
            </a:xfrm>
            <a:custGeom>
              <a:avLst/>
              <a:gdLst>
                <a:gd name="connsiteX0" fmla="*/ 232228 w 464458"/>
                <a:gd name="connsiteY0" fmla="*/ 24109 h 464458"/>
                <a:gd name="connsiteX1" fmla="*/ 24108 w 464458"/>
                <a:gd name="connsiteY1" fmla="*/ 232229 h 464458"/>
                <a:gd name="connsiteX2" fmla="*/ 232228 w 464458"/>
                <a:gd name="connsiteY2" fmla="*/ 440349 h 464458"/>
                <a:gd name="connsiteX3" fmla="*/ 440348 w 464458"/>
                <a:gd name="connsiteY3" fmla="*/ 232229 h 464458"/>
                <a:gd name="connsiteX4" fmla="*/ 232228 w 464458"/>
                <a:gd name="connsiteY4" fmla="*/ 24109 h 464458"/>
                <a:gd name="connsiteX5" fmla="*/ 232229 w 464458"/>
                <a:gd name="connsiteY5" fmla="*/ 0 h 464458"/>
                <a:gd name="connsiteX6" fmla="*/ 464458 w 464458"/>
                <a:gd name="connsiteY6" fmla="*/ 232229 h 464458"/>
                <a:gd name="connsiteX7" fmla="*/ 232229 w 464458"/>
                <a:gd name="connsiteY7" fmla="*/ 464458 h 464458"/>
                <a:gd name="connsiteX8" fmla="*/ 0 w 464458"/>
                <a:gd name="connsiteY8" fmla="*/ 232229 h 464458"/>
                <a:gd name="connsiteX9" fmla="*/ 232229 w 464458"/>
                <a:gd name="connsiteY9" fmla="*/ 0 h 46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4458" h="464458">
                  <a:moveTo>
                    <a:pt x="232228" y="24109"/>
                  </a:moveTo>
                  <a:cubicBezTo>
                    <a:pt x="117286" y="24109"/>
                    <a:pt x="24108" y="117287"/>
                    <a:pt x="24108" y="232229"/>
                  </a:cubicBezTo>
                  <a:cubicBezTo>
                    <a:pt x="24108" y="347171"/>
                    <a:pt x="117286" y="440349"/>
                    <a:pt x="232228" y="440349"/>
                  </a:cubicBezTo>
                  <a:cubicBezTo>
                    <a:pt x="347170" y="440349"/>
                    <a:pt x="440348" y="347171"/>
                    <a:pt x="440348" y="232229"/>
                  </a:cubicBezTo>
                  <a:cubicBezTo>
                    <a:pt x="440348" y="117287"/>
                    <a:pt x="347170" y="24109"/>
                    <a:pt x="232228" y="24109"/>
                  </a:cubicBezTo>
                  <a:close/>
                  <a:moveTo>
                    <a:pt x="232229" y="0"/>
                  </a:moveTo>
                  <a:cubicBezTo>
                    <a:pt x="360486" y="0"/>
                    <a:pt x="464458" y="103972"/>
                    <a:pt x="464458" y="232229"/>
                  </a:cubicBezTo>
                  <a:cubicBezTo>
                    <a:pt x="464458" y="360486"/>
                    <a:pt x="360486" y="464458"/>
                    <a:pt x="232229" y="464458"/>
                  </a:cubicBezTo>
                  <a:cubicBezTo>
                    <a:pt x="103972" y="464458"/>
                    <a:pt x="0" y="36048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AD2524-58B3-4BA3-A3A7-4C196E89A35F}"/>
                </a:ext>
              </a:extLst>
            </p:cNvPr>
            <p:cNvSpPr/>
            <p:nvPr/>
          </p:nvSpPr>
          <p:spPr>
            <a:xfrm>
              <a:off x="6186553" y="3049661"/>
              <a:ext cx="126228" cy="139641"/>
            </a:xfrm>
            <a:custGeom>
              <a:avLst/>
              <a:gdLst>
                <a:gd name="connsiteX0" fmla="*/ 232228 w 464458"/>
                <a:gd name="connsiteY0" fmla="*/ 24109 h 464458"/>
                <a:gd name="connsiteX1" fmla="*/ 24108 w 464458"/>
                <a:gd name="connsiteY1" fmla="*/ 232229 h 464458"/>
                <a:gd name="connsiteX2" fmla="*/ 232228 w 464458"/>
                <a:gd name="connsiteY2" fmla="*/ 440349 h 464458"/>
                <a:gd name="connsiteX3" fmla="*/ 440348 w 464458"/>
                <a:gd name="connsiteY3" fmla="*/ 232229 h 464458"/>
                <a:gd name="connsiteX4" fmla="*/ 232228 w 464458"/>
                <a:gd name="connsiteY4" fmla="*/ 24109 h 464458"/>
                <a:gd name="connsiteX5" fmla="*/ 232229 w 464458"/>
                <a:gd name="connsiteY5" fmla="*/ 0 h 464458"/>
                <a:gd name="connsiteX6" fmla="*/ 464458 w 464458"/>
                <a:gd name="connsiteY6" fmla="*/ 232229 h 464458"/>
                <a:gd name="connsiteX7" fmla="*/ 232229 w 464458"/>
                <a:gd name="connsiteY7" fmla="*/ 464458 h 464458"/>
                <a:gd name="connsiteX8" fmla="*/ 0 w 464458"/>
                <a:gd name="connsiteY8" fmla="*/ 232229 h 464458"/>
                <a:gd name="connsiteX9" fmla="*/ 232229 w 464458"/>
                <a:gd name="connsiteY9" fmla="*/ 0 h 46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4458" h="464458">
                  <a:moveTo>
                    <a:pt x="232228" y="24109"/>
                  </a:moveTo>
                  <a:cubicBezTo>
                    <a:pt x="117286" y="24109"/>
                    <a:pt x="24108" y="117287"/>
                    <a:pt x="24108" y="232229"/>
                  </a:cubicBezTo>
                  <a:cubicBezTo>
                    <a:pt x="24108" y="347171"/>
                    <a:pt x="117286" y="440349"/>
                    <a:pt x="232228" y="440349"/>
                  </a:cubicBezTo>
                  <a:cubicBezTo>
                    <a:pt x="347170" y="440349"/>
                    <a:pt x="440348" y="347171"/>
                    <a:pt x="440348" y="232229"/>
                  </a:cubicBezTo>
                  <a:cubicBezTo>
                    <a:pt x="440348" y="117287"/>
                    <a:pt x="347170" y="24109"/>
                    <a:pt x="232228" y="24109"/>
                  </a:cubicBezTo>
                  <a:close/>
                  <a:moveTo>
                    <a:pt x="232229" y="0"/>
                  </a:moveTo>
                  <a:cubicBezTo>
                    <a:pt x="360486" y="0"/>
                    <a:pt x="464458" y="103972"/>
                    <a:pt x="464458" y="232229"/>
                  </a:cubicBezTo>
                  <a:cubicBezTo>
                    <a:pt x="464458" y="360486"/>
                    <a:pt x="360486" y="464458"/>
                    <a:pt x="232229" y="464458"/>
                  </a:cubicBezTo>
                  <a:cubicBezTo>
                    <a:pt x="103972" y="464458"/>
                    <a:pt x="0" y="36048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651278-22A4-4804-B3D1-BFE9F94920FD}"/>
                </a:ext>
              </a:extLst>
            </p:cNvPr>
            <p:cNvSpPr/>
            <p:nvPr/>
          </p:nvSpPr>
          <p:spPr>
            <a:xfrm>
              <a:off x="6258172" y="2374311"/>
              <a:ext cx="281446" cy="282696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D1E6491-671D-4BB0-9A8A-62BC59104A16}"/>
                </a:ext>
              </a:extLst>
            </p:cNvPr>
            <p:cNvSpPr/>
            <p:nvPr/>
          </p:nvSpPr>
          <p:spPr>
            <a:xfrm>
              <a:off x="6299461" y="3853229"/>
              <a:ext cx="435042" cy="43697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14E12C-2356-47AA-84B1-30B9E908CF57}"/>
                </a:ext>
              </a:extLst>
            </p:cNvPr>
            <p:cNvSpPr/>
            <p:nvPr/>
          </p:nvSpPr>
          <p:spPr>
            <a:xfrm>
              <a:off x="5124992" y="2528034"/>
              <a:ext cx="848776" cy="8525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FD1803-69AC-43A0-9A1A-7E002F465BBC}"/>
                </a:ext>
              </a:extLst>
            </p:cNvPr>
            <p:cNvSpPr/>
            <p:nvPr/>
          </p:nvSpPr>
          <p:spPr>
            <a:xfrm>
              <a:off x="5917183" y="1838972"/>
              <a:ext cx="599800" cy="6024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37883F-04E5-4D9A-9787-EE836A1867C4}"/>
                </a:ext>
              </a:extLst>
            </p:cNvPr>
            <p:cNvSpPr/>
            <p:nvPr/>
          </p:nvSpPr>
          <p:spPr>
            <a:xfrm>
              <a:off x="6603630" y="2111719"/>
              <a:ext cx="758775" cy="7621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E069AF-F046-4B75-96F7-98B501EC0464}"/>
                </a:ext>
              </a:extLst>
            </p:cNvPr>
            <p:cNvSpPr/>
            <p:nvPr/>
          </p:nvSpPr>
          <p:spPr>
            <a:xfrm>
              <a:off x="6677177" y="3074828"/>
              <a:ext cx="848776" cy="8525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639369-7B37-411B-97AD-C1387984A24F}"/>
                </a:ext>
              </a:extLst>
            </p:cNvPr>
            <p:cNvSpPr/>
            <p:nvPr/>
          </p:nvSpPr>
          <p:spPr>
            <a:xfrm>
              <a:off x="6220924" y="4204763"/>
              <a:ext cx="690800" cy="6938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825F449-0F4D-4ADC-8690-04C16E7A1535}"/>
                </a:ext>
              </a:extLst>
            </p:cNvPr>
            <p:cNvSpPr/>
            <p:nvPr/>
          </p:nvSpPr>
          <p:spPr>
            <a:xfrm>
              <a:off x="6500822" y="2676361"/>
              <a:ext cx="250449" cy="25156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60A10EF-A4CD-47AC-9DAE-6A9D90F1B00C}"/>
                </a:ext>
              </a:extLst>
            </p:cNvPr>
            <p:cNvSpPr/>
            <p:nvPr/>
          </p:nvSpPr>
          <p:spPr>
            <a:xfrm>
              <a:off x="6919854" y="4339964"/>
              <a:ext cx="247282" cy="2483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81EF370-B466-4997-A9E0-E1B113E36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9678" y="3624664"/>
              <a:ext cx="263799" cy="2649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388A135-40BF-4304-8178-E25ADAE20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5177" y="4424790"/>
              <a:ext cx="242410" cy="24348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1EF4A45-A0F4-4D40-BFE9-78A16570DE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0340" y="3958158"/>
              <a:ext cx="228151" cy="2291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DA0175-5CF8-4371-BA8D-6C53DDA2B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9644" y="3309567"/>
              <a:ext cx="213891" cy="2148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39288FF-3DD4-4A50-8A21-2780E6AD84F0}"/>
                </a:ext>
              </a:extLst>
            </p:cNvPr>
            <p:cNvGrpSpPr/>
            <p:nvPr/>
          </p:nvGrpSpPr>
          <p:grpSpPr>
            <a:xfrm>
              <a:off x="5738388" y="4945877"/>
              <a:ext cx="1203507" cy="769843"/>
              <a:chOff x="4445279" y="1614222"/>
              <a:chExt cx="274834" cy="175024"/>
            </a:xfrm>
          </p:grpSpPr>
          <p:sp>
            <p:nvSpPr>
              <p:cNvPr id="50" name="Oval 12">
                <a:extLst>
                  <a:ext uri="{FF2B5EF4-FFF2-40B4-BE49-F238E27FC236}">
                    <a16:creationId xmlns:a16="http://schemas.microsoft.com/office/drawing/2014/main" id="{AC47B043-13F4-4427-9DFB-E43D1B20115D}"/>
                  </a:ext>
                </a:extLst>
              </p:cNvPr>
              <p:cNvSpPr/>
              <p:nvPr/>
            </p:nvSpPr>
            <p:spPr>
              <a:xfrm>
                <a:off x="4490255" y="1729198"/>
                <a:ext cx="178633" cy="60048"/>
              </a:xfrm>
              <a:custGeom>
                <a:avLst/>
                <a:gdLst/>
                <a:ahLst/>
                <a:cxnLst/>
                <a:rect l="l" t="t" r="r" b="b"/>
                <a:pathLst>
                  <a:path w="364922" h="134937">
                    <a:moveTo>
                      <a:pt x="0" y="0"/>
                    </a:moveTo>
                    <a:lnTo>
                      <a:pt x="364922" y="0"/>
                    </a:lnTo>
                    <a:cubicBezTo>
                      <a:pt x="341400" y="78313"/>
                      <a:pt x="268543" y="134937"/>
                      <a:pt x="182461" y="134937"/>
                    </a:cubicBezTo>
                    <a:cubicBezTo>
                      <a:pt x="96379" y="134937"/>
                      <a:pt x="23523" y="7831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>
                  <a:defRPr/>
                </a:pPr>
                <a:endParaRPr lang="en-GB" sz="2400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1" name="Rounded Rectangle 31">
                <a:extLst>
                  <a:ext uri="{FF2B5EF4-FFF2-40B4-BE49-F238E27FC236}">
                    <a16:creationId xmlns:a16="http://schemas.microsoft.com/office/drawing/2014/main" id="{E2CDB743-080E-4809-88D0-688E084DCD7B}"/>
                  </a:ext>
                </a:extLst>
              </p:cNvPr>
              <p:cNvSpPr/>
              <p:nvPr/>
            </p:nvSpPr>
            <p:spPr>
              <a:xfrm>
                <a:off x="4470513" y="1672859"/>
                <a:ext cx="224368" cy="36576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>
                  <a:defRPr/>
                </a:pPr>
                <a:endParaRPr lang="en-GB" sz="2400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Rounded Rectangle 32">
                <a:extLst>
                  <a:ext uri="{FF2B5EF4-FFF2-40B4-BE49-F238E27FC236}">
                    <a16:creationId xmlns:a16="http://schemas.microsoft.com/office/drawing/2014/main" id="{28C8CF2C-F904-4F1B-9B43-9BAB71D43783}"/>
                  </a:ext>
                </a:extLst>
              </p:cNvPr>
              <p:cNvSpPr/>
              <p:nvPr/>
            </p:nvSpPr>
            <p:spPr>
              <a:xfrm>
                <a:off x="4445279" y="1614222"/>
                <a:ext cx="274834" cy="40049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>
                  <a:defRPr/>
                </a:pPr>
                <a:endParaRPr lang="en-GB" sz="2400" kern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AC642A9-83E6-46D8-B63F-FD1B3BEC116D}"/>
                </a:ext>
              </a:extLst>
            </p:cNvPr>
            <p:cNvSpPr/>
            <p:nvPr/>
          </p:nvSpPr>
          <p:spPr>
            <a:xfrm>
              <a:off x="5585665" y="3496509"/>
              <a:ext cx="435042" cy="43697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7EF704C-7E90-47ED-8A8A-72B9F9AB24E1}"/>
                </a:ext>
              </a:extLst>
            </p:cNvPr>
            <p:cNvSpPr/>
            <p:nvPr/>
          </p:nvSpPr>
          <p:spPr>
            <a:xfrm>
              <a:off x="5835732" y="3249582"/>
              <a:ext cx="704205" cy="70733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DB28C6-632E-4AF7-88A8-DB65F2BFCEC4}"/>
                </a:ext>
              </a:extLst>
            </p:cNvPr>
            <p:cNvSpPr/>
            <p:nvPr/>
          </p:nvSpPr>
          <p:spPr>
            <a:xfrm>
              <a:off x="5488167" y="3819210"/>
              <a:ext cx="468307" cy="4703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Picture 321">
            <a:extLst>
              <a:ext uri="{FF2B5EF4-FFF2-40B4-BE49-F238E27FC236}">
                <a16:creationId xmlns:a16="http://schemas.microsoft.com/office/drawing/2014/main" id="{FAFD7029-60D4-4FA2-A76D-4A3AA08D2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047" y="1908784"/>
            <a:ext cx="417060" cy="417060"/>
          </a:xfrm>
          <a:prstGeom prst="rect">
            <a:avLst/>
          </a:prstGeom>
        </p:spPr>
      </p:pic>
      <p:pic>
        <p:nvPicPr>
          <p:cNvPr id="64" name="Picture 315">
            <a:extLst>
              <a:ext uri="{FF2B5EF4-FFF2-40B4-BE49-F238E27FC236}">
                <a16:creationId xmlns:a16="http://schemas.microsoft.com/office/drawing/2014/main" id="{E837C520-3E8D-4109-91C1-ECCC101A9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4240" y="902519"/>
            <a:ext cx="460098" cy="460098"/>
          </a:xfrm>
          <a:prstGeom prst="rect">
            <a:avLst/>
          </a:prstGeom>
        </p:spPr>
      </p:pic>
      <p:pic>
        <p:nvPicPr>
          <p:cNvPr id="65" name="Picture 317">
            <a:extLst>
              <a:ext uri="{FF2B5EF4-FFF2-40B4-BE49-F238E27FC236}">
                <a16:creationId xmlns:a16="http://schemas.microsoft.com/office/drawing/2014/main" id="{B922DC0B-10CD-4E97-96BE-1F0845445F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3299" y="664682"/>
            <a:ext cx="432366" cy="432366"/>
          </a:xfrm>
          <a:prstGeom prst="rect">
            <a:avLst/>
          </a:prstGeom>
        </p:spPr>
      </p:pic>
      <p:sp>
        <p:nvSpPr>
          <p:cNvPr id="66" name="Inhaltsplatzhalter 4">
            <a:extLst>
              <a:ext uri="{FF2B5EF4-FFF2-40B4-BE49-F238E27FC236}">
                <a16:creationId xmlns:a16="http://schemas.microsoft.com/office/drawing/2014/main" id="{2D3EFD7A-1BAF-45F4-9163-3317CC2C7834}"/>
              </a:ext>
            </a:extLst>
          </p:cNvPr>
          <p:cNvSpPr txBox="1">
            <a:spLocks/>
          </p:cNvSpPr>
          <p:nvPr/>
        </p:nvSpPr>
        <p:spPr>
          <a:xfrm>
            <a:off x="6463400" y="703744"/>
            <a:ext cx="1634506" cy="51982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accent1"/>
                </a:solidFill>
                <a:latin typeface="+mj-lt"/>
              </a:rPr>
              <a:t>Real-time Alerts</a:t>
            </a:r>
            <a:br>
              <a:rPr lang="en-US" sz="1200" b="1" dirty="0">
                <a:solidFill>
                  <a:schemeClr val="accent1"/>
                </a:solidFill>
                <a:latin typeface="+mj-lt"/>
              </a:rPr>
            </a:br>
            <a:endParaRPr lang="en-US" sz="1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67" name="Inhaltsplatzhalter 4">
            <a:extLst>
              <a:ext uri="{FF2B5EF4-FFF2-40B4-BE49-F238E27FC236}">
                <a16:creationId xmlns:a16="http://schemas.microsoft.com/office/drawing/2014/main" id="{F78DACE8-4033-48B3-89E0-CBD898D2EE93}"/>
              </a:ext>
            </a:extLst>
          </p:cNvPr>
          <p:cNvSpPr txBox="1">
            <a:spLocks/>
          </p:cNvSpPr>
          <p:nvPr/>
        </p:nvSpPr>
        <p:spPr>
          <a:xfrm>
            <a:off x="5923689" y="2217568"/>
            <a:ext cx="2549450" cy="2428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Visually Impaired Support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68" name="Inhaltsplatzhalter 4">
            <a:extLst>
              <a:ext uri="{FF2B5EF4-FFF2-40B4-BE49-F238E27FC236}">
                <a16:creationId xmlns:a16="http://schemas.microsoft.com/office/drawing/2014/main" id="{7E9499AE-CA7E-4628-871F-BFF480FB966C}"/>
              </a:ext>
            </a:extLst>
          </p:cNvPr>
          <p:cNvSpPr txBox="1">
            <a:spLocks/>
          </p:cNvSpPr>
          <p:nvPr/>
        </p:nvSpPr>
        <p:spPr>
          <a:xfrm>
            <a:off x="10158696" y="1137238"/>
            <a:ext cx="1823470" cy="2428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accent2"/>
                </a:solidFill>
                <a:latin typeface="+mj-lt"/>
              </a:rPr>
              <a:t>Get Notified on </a:t>
            </a:r>
            <a:r>
              <a:rPr lang="en-US" sz="1200" b="1" dirty="0" err="1">
                <a:solidFill>
                  <a:schemeClr val="accent2"/>
                </a:solidFill>
                <a:latin typeface="+mj-lt"/>
              </a:rPr>
              <a:t>iDevices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Inhaltsplatzhalter 4">
            <a:extLst>
              <a:ext uri="{FF2B5EF4-FFF2-40B4-BE49-F238E27FC236}">
                <a16:creationId xmlns:a16="http://schemas.microsoft.com/office/drawing/2014/main" id="{D07DB9D6-7D05-43E0-95C5-E45CDAE2596F}"/>
              </a:ext>
            </a:extLst>
          </p:cNvPr>
          <p:cNvSpPr txBox="1">
            <a:spLocks/>
          </p:cNvSpPr>
          <p:nvPr/>
        </p:nvSpPr>
        <p:spPr>
          <a:xfrm>
            <a:off x="9768907" y="2197176"/>
            <a:ext cx="2222925" cy="51982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Understand the Data</a:t>
            </a:r>
            <a:br>
              <a:rPr lang="en-US" sz="1200" b="1" dirty="0">
                <a:solidFill>
                  <a:schemeClr val="accent1"/>
                </a:solidFill>
                <a:latin typeface="+mj-lt"/>
              </a:rPr>
            </a:br>
            <a:endParaRPr lang="en-US" sz="1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EF67CD4-4E3E-4A0B-847C-BA7F3C044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854" y="706702"/>
            <a:ext cx="5890770" cy="57535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E82154C-907F-42A5-8836-E127FABB12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612" y="2980457"/>
            <a:ext cx="4132166" cy="346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4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822477"/>
              </p:ext>
            </p:extLst>
          </p:nvPr>
        </p:nvGraphicFramePr>
        <p:xfrm>
          <a:off x="623888" y="1163723"/>
          <a:ext cx="11491914" cy="4071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0522">
                  <a:extLst>
                    <a:ext uri="{9D8B030D-6E8A-4147-A177-3AD203B41FA5}">
                      <a16:colId xmlns:a16="http://schemas.microsoft.com/office/drawing/2014/main" val="3111282586"/>
                    </a:ext>
                  </a:extLst>
                </a:gridCol>
                <a:gridCol w="1928374">
                  <a:extLst>
                    <a:ext uri="{9D8B030D-6E8A-4147-A177-3AD203B41FA5}">
                      <a16:colId xmlns:a16="http://schemas.microsoft.com/office/drawing/2014/main" val="1464372373"/>
                    </a:ext>
                  </a:extLst>
                </a:gridCol>
                <a:gridCol w="3872157">
                  <a:extLst>
                    <a:ext uri="{9D8B030D-6E8A-4147-A177-3AD203B41FA5}">
                      <a16:colId xmlns:a16="http://schemas.microsoft.com/office/drawing/2014/main" val="3653456821"/>
                    </a:ext>
                  </a:extLst>
                </a:gridCol>
                <a:gridCol w="1001496">
                  <a:extLst>
                    <a:ext uri="{9D8B030D-6E8A-4147-A177-3AD203B41FA5}">
                      <a16:colId xmlns:a16="http://schemas.microsoft.com/office/drawing/2014/main" val="1585095557"/>
                    </a:ext>
                  </a:extLst>
                </a:gridCol>
                <a:gridCol w="1001496">
                  <a:extLst>
                    <a:ext uri="{9D8B030D-6E8A-4147-A177-3AD203B41FA5}">
                      <a16:colId xmlns:a16="http://schemas.microsoft.com/office/drawing/2014/main" val="3508554113"/>
                    </a:ext>
                  </a:extLst>
                </a:gridCol>
                <a:gridCol w="2427869">
                  <a:extLst>
                    <a:ext uri="{9D8B030D-6E8A-4147-A177-3AD203B41FA5}">
                      <a16:colId xmlns:a16="http://schemas.microsoft.com/office/drawing/2014/main" val="883999030"/>
                    </a:ext>
                  </a:extLst>
                </a:gridCol>
              </a:tblGrid>
              <a:tr h="47497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bg1"/>
                          </a:solidFill>
                          <a:latin typeface="+mn-lt"/>
                        </a:rPr>
                        <a:t>Items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8000" marR="45720" marT="108000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        Roadmap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%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%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+mn-lt"/>
                        </a:rPr>
                        <a:t>        Business SOM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08000" marR="7620" marT="10800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19049"/>
                  </a:ext>
                </a:extLst>
              </a:tr>
              <a:tr h="3996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Past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Future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244931"/>
                  </a:ext>
                </a:extLst>
              </a:tr>
              <a:tr h="5606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Existing </a:t>
                      </a:r>
                    </a:p>
                  </a:txBody>
                  <a:tcPr marL="108000" marR="4572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2"/>
                          </a:solidFill>
                          <a:latin typeface="+mn-lt"/>
                        </a:rPr>
                        <a:t>55%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2"/>
                          </a:solidFill>
                          <a:latin typeface="+mn-lt"/>
                        </a:rPr>
                        <a:t>100%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</a:rPr>
                        <a:t>Current</a:t>
                      </a:r>
                    </a:p>
                  </a:txBody>
                  <a:tcPr marL="10800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721168"/>
                  </a:ext>
                </a:extLst>
              </a:tr>
              <a:tr h="5606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4 Types of Alerts avail.</a:t>
                      </a:r>
                    </a:p>
                  </a:txBody>
                  <a:tcPr marL="108000" marR="4572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67%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90%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Existing TCM clients on supported OAPI versions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592"/>
                  </a:ext>
                </a:extLst>
              </a:tr>
              <a:tr h="560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Expand App feat. </a:t>
                      </a:r>
                    </a:p>
                  </a:txBody>
                  <a:tcPr marL="108000" marR="4572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10%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marL="45720" marR="4572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Appeal to upgrading for leveraging state of the art features</a:t>
                      </a:r>
                      <a:endParaRPr lang="en-US" sz="12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PMingLiU" panose="02020500000000000000" pitchFamily="18" charset="-120"/>
                      </a:endParaRPr>
                    </a:p>
                  </a:txBody>
                  <a:tcPr marL="10800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910600"/>
                  </a:ext>
                </a:extLst>
              </a:tr>
              <a:tr h="5606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n-lt"/>
                        </a:rPr>
                        <a:t>Include Usage of Trades API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7620" marT="7620" marB="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tba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tba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+mn-cs"/>
                        </a:rPr>
                        <a:t>Deliver Compliance as an App</a:t>
                      </a:r>
                    </a:p>
                    <a:p>
                      <a:pPr marL="0" marR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+mn-cs"/>
                        </a:rPr>
                        <a:t>All Users of Compliance Services</a:t>
                      </a:r>
                    </a:p>
                  </a:txBody>
                  <a:tcPr marL="10800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71952"/>
                  </a:ext>
                </a:extLst>
              </a:tr>
              <a:tr h="5606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Expand usage to other APIs</a:t>
                      </a:r>
                    </a:p>
                  </a:txBody>
                  <a:tcPr marL="108000" marR="7620" marT="7620" marB="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tba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tba</a:t>
                      </a:r>
                    </a:p>
                  </a:txBody>
                  <a:tcPr marL="762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+mn-cs"/>
                        </a:rPr>
                        <a:t>Address Clients of other Core Solutions</a:t>
                      </a:r>
                    </a:p>
                  </a:txBody>
                  <a:tcPr marL="108000" marR="7620" marT="762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238149"/>
                  </a:ext>
                </a:extLst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175846"/>
            <a:ext cx="9692420" cy="668216"/>
          </a:xfrm>
        </p:spPr>
        <p:txBody>
          <a:bodyPr/>
          <a:lstStyle/>
          <a:p>
            <a:r>
              <a:rPr lang="en-GB" dirty="0"/>
              <a:t>From the past to the future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2CA4CF-2619-41A9-9AD2-0CF96EA0B472}"/>
              </a:ext>
            </a:extLst>
          </p:cNvPr>
          <p:cNvCxnSpPr>
            <a:cxnSpLocks/>
          </p:cNvCxnSpPr>
          <p:nvPr/>
        </p:nvCxnSpPr>
        <p:spPr>
          <a:xfrm flipV="1">
            <a:off x="1904301" y="2093835"/>
            <a:ext cx="1851597" cy="6618"/>
          </a:xfrm>
          <a:prstGeom prst="line">
            <a:avLst/>
          </a:prstGeom>
          <a:ln w="76200">
            <a:solidFill>
              <a:schemeClr val="accent1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00E284-098B-4E79-B37A-62A2669E2BFC}"/>
              </a:ext>
            </a:extLst>
          </p:cNvPr>
          <p:cNvCxnSpPr>
            <a:cxnSpLocks/>
          </p:cNvCxnSpPr>
          <p:nvPr/>
        </p:nvCxnSpPr>
        <p:spPr>
          <a:xfrm flipH="1">
            <a:off x="3752453" y="2100453"/>
            <a:ext cx="3744000" cy="0"/>
          </a:xfrm>
          <a:prstGeom prst="line">
            <a:avLst/>
          </a:prstGeom>
          <a:ln w="76200">
            <a:solidFill>
              <a:schemeClr val="accent1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26">
            <a:extLst>
              <a:ext uri="{FF2B5EF4-FFF2-40B4-BE49-F238E27FC236}">
                <a16:creationId xmlns:a16="http://schemas.microsoft.com/office/drawing/2014/main" id="{2EFB5AD7-9C31-479D-93B4-85A7310C0263}"/>
              </a:ext>
            </a:extLst>
          </p:cNvPr>
          <p:cNvSpPr/>
          <p:nvPr/>
        </p:nvSpPr>
        <p:spPr>
          <a:xfrm>
            <a:off x="1904301" y="2258300"/>
            <a:ext cx="1804276" cy="3406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>
                <a:solidFill>
                  <a:schemeClr val="tx1">
                    <a:lumMod val="50000"/>
                  </a:schemeClr>
                </a:solidFill>
              </a:rPr>
              <a:t>Heterogenous APIs and solutions in each core system</a:t>
            </a:r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B31AFB19-9CDC-4BB5-AC87-4FFF157D4B3E}"/>
              </a:ext>
            </a:extLst>
          </p:cNvPr>
          <p:cNvSpPr/>
          <p:nvPr/>
        </p:nvSpPr>
        <p:spPr>
          <a:xfrm>
            <a:off x="3436950" y="2779708"/>
            <a:ext cx="2114550" cy="3510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>
                <a:solidFill>
                  <a:schemeClr val="tx1">
                    <a:lumMod val="50000"/>
                  </a:schemeClr>
                </a:solidFill>
              </a:rPr>
              <a:t>Port existing checks from core to Fusion </a:t>
            </a:r>
            <a:r>
              <a:rPr lang="en-GB" sz="900" dirty="0" err="1">
                <a:solidFill>
                  <a:schemeClr val="tx1">
                    <a:lumMod val="50000"/>
                  </a:schemeClr>
                </a:solidFill>
              </a:rPr>
              <a:t>DataGuard</a:t>
            </a:r>
            <a:r>
              <a:rPr lang="en-GB" sz="900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en-GB" sz="900" dirty="0" err="1">
                <a:solidFill>
                  <a:schemeClr val="tx1">
                    <a:lumMod val="50000"/>
                  </a:schemeClr>
                </a:solidFill>
              </a:rPr>
              <a:t>OpenFin</a:t>
            </a:r>
            <a:r>
              <a:rPr lang="en-GB" sz="900" dirty="0">
                <a:solidFill>
                  <a:schemeClr val="tx1">
                    <a:lumMod val="50000"/>
                  </a:schemeClr>
                </a:solidFill>
              </a:rPr>
              <a:t> UI – 6M</a:t>
            </a:r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Rounded Rectangle 28">
            <a:extLst>
              <a:ext uri="{FF2B5EF4-FFF2-40B4-BE49-F238E27FC236}">
                <a16:creationId xmlns:a16="http://schemas.microsoft.com/office/drawing/2014/main" id="{2515D8C9-4862-467B-B175-BF73F8EBB9B2}"/>
              </a:ext>
            </a:extLst>
          </p:cNvPr>
          <p:cNvSpPr/>
          <p:nvPr/>
        </p:nvSpPr>
        <p:spPr>
          <a:xfrm>
            <a:off x="4609271" y="3351616"/>
            <a:ext cx="2788920" cy="3429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>
                <a:solidFill>
                  <a:schemeClr val="tx1">
                    <a:lumMod val="50000"/>
                  </a:schemeClr>
                </a:solidFill>
              </a:rPr>
              <a:t>Unleash Advanced Rule Engine &amp; KYC Services using AI/ML + Sentiment Analysis – 1Y</a:t>
            </a:r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2" name="Picture 5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C744E8-57CC-46A7-9C44-295A2B6FB2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0" y="1647981"/>
            <a:ext cx="396000" cy="396000"/>
          </a:xfrm>
          <a:prstGeom prst="rect">
            <a:avLst/>
          </a:prstGeom>
        </p:spPr>
      </p:pic>
      <p:pic>
        <p:nvPicPr>
          <p:cNvPr id="54" name="Picture 5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0CDDC4-6E2F-4C76-9650-E9612E69BA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778" y="1657920"/>
            <a:ext cx="360000" cy="360000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D33C3ACC-0E98-4A55-9960-0CFB8769A5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577" y="128278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96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791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SaELsfLRnOOk07pqtbmb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laIXE3TdmAhDXv6vJxZ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_8m8vhIRzOkiSDj_I57e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heme/theme1.xml><?xml version="1.0" encoding="utf-8"?>
<a:theme xmlns:a="http://schemas.openxmlformats.org/drawingml/2006/main" name="Firm Format - template_Blue">
  <a:themeElements>
    <a:clrScheme name="McKinsey Cyan-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9F0FF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983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" id="{C56773C1-6908-4CBF-B5D9-C915CDB687C7}" vid="{2E542057-194C-4F25-B22F-33A34DA172FE}"/>
    </a:ext>
  </a:extLst>
</a:theme>
</file>

<file path=ppt/theme/theme2.xml><?xml version="1.0" encoding="utf-8"?>
<a:theme xmlns:a="http://schemas.openxmlformats.org/drawingml/2006/main" name="1_Finastra - Template Advanced">
  <a:themeElements>
    <a:clrScheme name="Finastra_Secondary Palette">
      <a:dk1>
        <a:srgbClr val="414141"/>
      </a:dk1>
      <a:lt1>
        <a:srgbClr val="FFFFFF"/>
      </a:lt1>
      <a:dk2>
        <a:srgbClr val="414141"/>
      </a:dk2>
      <a:lt2>
        <a:srgbClr val="FFFFFF"/>
      </a:lt2>
      <a:accent1>
        <a:srgbClr val="CD3CAD"/>
      </a:accent1>
      <a:accent2>
        <a:srgbClr val="6948D9"/>
      </a:accent2>
      <a:accent3>
        <a:srgbClr val="56C271"/>
      </a:accent3>
      <a:accent4>
        <a:srgbClr val="5BC1D7"/>
      </a:accent4>
      <a:accent5>
        <a:srgbClr val="F0B323"/>
      </a:accent5>
      <a:accent6>
        <a:srgbClr val="E40046"/>
      </a:accent6>
      <a:hlink>
        <a:srgbClr val="CD3CAD"/>
      </a:hlink>
      <a:folHlink>
        <a:srgbClr val="CD3CA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inastra_PowerPoint_Template_Advance" id="{5E4E50C6-B61E-8C4F-97B7-7A33EF91A331}" vid="{7A349C7A-17A0-C44B-B54C-323AAF88AA2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A37AF3974691479C988C0EF2CA4E28" ma:contentTypeVersion="11" ma:contentTypeDescription="Create a new document." ma:contentTypeScope="" ma:versionID="335e9d72462ed94eeed571247a994f7f">
  <xsd:schema xmlns:xsd="http://www.w3.org/2001/XMLSchema" xmlns:xs="http://www.w3.org/2001/XMLSchema" xmlns:p="http://schemas.microsoft.com/office/2006/metadata/properties" xmlns:ns3="7171b23e-69c4-446d-ac7f-55a2d66031b9" xmlns:ns4="2891458f-9946-47dd-b921-7f6c0ab8196d" targetNamespace="http://schemas.microsoft.com/office/2006/metadata/properties" ma:root="true" ma:fieldsID="8ccfdb02fd8a2d65af1358c9c723efc9" ns3:_="" ns4:_="">
    <xsd:import namespace="7171b23e-69c4-446d-ac7f-55a2d66031b9"/>
    <xsd:import namespace="2891458f-9946-47dd-b921-7f6c0ab8196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71b23e-69c4-446d-ac7f-55a2d66031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1458f-9946-47dd-b921-7f6c0ab819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490BB8-B584-4435-83CB-BC0262E046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71b23e-69c4-446d-ac7f-55a2d66031b9"/>
    <ds:schemaRef ds:uri="2891458f-9946-47dd-b921-7f6c0ab819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071A56-AB01-4E28-BA97-571D69ECE16E}">
  <ds:schemaRefs>
    <ds:schemaRef ds:uri="http://schemas.microsoft.com/office/infopath/2007/PartnerControls"/>
    <ds:schemaRef ds:uri="http://schemas.microsoft.com/office/2006/metadata/properties"/>
    <ds:schemaRef ds:uri="7171b23e-69c4-446d-ac7f-55a2d66031b9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2891458f-9946-47dd-b921-7f6c0ab8196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5FE389-14AC-402F-A2B0-19157A82E9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Finastra_PowerPoint_Template_Advance</Template>
  <TotalTime>17799</TotalTime>
  <Words>531</Words>
  <Application>Microsoft Office PowerPoint</Application>
  <PresentationFormat>Widescreen</PresentationFormat>
  <Paragraphs>114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Wingdings</vt:lpstr>
      <vt:lpstr>Firm Format - template_Blue</vt:lpstr>
      <vt:lpstr>1_Finastra - Template Advanced</vt:lpstr>
      <vt:lpstr>think-cell Slide</vt:lpstr>
      <vt:lpstr>PowerPoint Presentation</vt:lpstr>
      <vt:lpstr>5A Team</vt:lpstr>
      <vt:lpstr>PowerPoint Presentation</vt:lpstr>
      <vt:lpstr>PROBLEM</vt:lpstr>
      <vt:lpstr>REQUIREMENTS</vt:lpstr>
      <vt:lpstr>Solution</vt:lpstr>
      <vt:lpstr>APIs used</vt:lpstr>
      <vt:lpstr>Demo</vt:lpstr>
      <vt:lpstr>From the past to the future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Thurburn, John Paul</dc:creator>
  <cp:lastModifiedBy>Dinca, Adrian Florin</cp:lastModifiedBy>
  <cp:revision>138</cp:revision>
  <cp:lastPrinted>2017-06-06T14:07:14Z</cp:lastPrinted>
  <dcterms:created xsi:type="dcterms:W3CDTF">2017-09-12T09:57:30Z</dcterms:created>
  <dcterms:modified xsi:type="dcterms:W3CDTF">2019-12-10T13:19:22Z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0x0101003CA37AF3974691479C988C0EF2CA4E28</vt:lpwstr>
  </property>
</Properties>
</file>